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7" r:id="rId9"/>
    <p:sldId id="263" r:id="rId10"/>
    <p:sldId id="273" r:id="rId11"/>
    <p:sldId id="274" r:id="rId12"/>
    <p:sldId id="270" r:id="rId13"/>
    <p:sldId id="275" r:id="rId14"/>
    <p:sldId id="276" r:id="rId15"/>
    <p:sldId id="277" r:id="rId16"/>
    <p:sldId id="278" r:id="rId17"/>
    <p:sldId id="279" r:id="rId18"/>
    <p:sldId id="269" r:id="rId19"/>
    <p:sldId id="271" r:id="rId20"/>
    <p:sldId id="272" r:id="rId21"/>
    <p:sldId id="268" r:id="rId22"/>
    <p:sldId id="280" r:id="rId23"/>
    <p:sldId id="284" r:id="rId24"/>
    <p:sldId id="281" r:id="rId25"/>
    <p:sldId id="282" r:id="rId26"/>
    <p:sldId id="283" r:id="rId27"/>
  </p:sldIdLst>
  <p:sldSz cx="18288000" cy="10287000"/>
  <p:notesSz cx="6858000" cy="9144000"/>
  <p:embeddedFontLst>
    <p:embeddedFont>
      <p:font typeface="Canva Sans Bold" panose="020B0604020202020204" charset="0"/>
      <p:regular r:id="rId28"/>
    </p:embeddedFont>
    <p:embeddedFont>
      <p:font typeface="DM Sans" pitchFamily="2" charset="0"/>
      <p:regular r:id="rId29"/>
      <p:bold r:id="rId30"/>
      <p:italic r:id="rId31"/>
      <p:boldItalic r:id="rId32"/>
    </p:embeddedFont>
    <p:embeddedFont>
      <p:font typeface="DM Sans Bold"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2" autoAdjust="0"/>
  </p:normalViewPr>
  <p:slideViewPr>
    <p:cSldViewPr>
      <p:cViewPr varScale="1">
        <p:scale>
          <a:sx n="52" d="100"/>
          <a:sy n="52" d="100"/>
        </p:scale>
        <p:origin x="87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appledesign.my.canva.site/"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hyperlink" Target="https://www.wappalyzer.com/technologies/miscellaneous"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124200" y="3609201"/>
            <a:ext cx="12511068" cy="3068597"/>
          </a:xfrm>
          <a:prstGeom prst="rect">
            <a:avLst/>
          </a:prstGeom>
        </p:spPr>
        <p:txBody>
          <a:bodyPr wrap="square" lIns="0" tIns="0" rIns="0" bIns="0" rtlCol="0" anchor="t">
            <a:spAutoFit/>
          </a:bodyPr>
          <a:lstStyle/>
          <a:p>
            <a:pPr algn="ctr">
              <a:lnSpc>
                <a:spcPts val="7818"/>
              </a:lnSpc>
            </a:pPr>
            <a:r>
              <a:rPr lang="en-US" sz="9600" dirty="0">
                <a:solidFill>
                  <a:srgbClr val="FFFFFF"/>
                </a:solidFill>
                <a:latin typeface="Canva Sans Bold"/>
              </a:rPr>
              <a:t>Crafting Compelling</a:t>
            </a:r>
          </a:p>
          <a:p>
            <a:pPr algn="ctr">
              <a:lnSpc>
                <a:spcPts val="7818"/>
              </a:lnSpc>
            </a:pPr>
            <a:endParaRPr lang="en-US" sz="9600" dirty="0">
              <a:solidFill>
                <a:srgbClr val="FFFFFF"/>
              </a:solidFill>
              <a:latin typeface="Canva Sans Bold"/>
            </a:endParaRPr>
          </a:p>
          <a:p>
            <a:pPr algn="ctr">
              <a:lnSpc>
                <a:spcPts val="7818"/>
              </a:lnSpc>
            </a:pPr>
            <a:r>
              <a:rPr lang="en-US" sz="9600" dirty="0">
                <a:solidFill>
                  <a:srgbClr val="FFFFFF"/>
                </a:solidFill>
                <a:latin typeface="Canva Sans Bold"/>
              </a:rPr>
              <a:t> Web Presences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4A35F4-EB68-A0C2-4425-23F3E6BA99F9}"/>
              </a:ext>
            </a:extLst>
          </p:cNvPr>
          <p:cNvSpPr txBox="1"/>
          <p:nvPr/>
        </p:nvSpPr>
        <p:spPr>
          <a:xfrm>
            <a:off x="8229600" y="4457700"/>
            <a:ext cx="13826093" cy="369332"/>
          </a:xfrm>
          <a:prstGeom prst="rect">
            <a:avLst/>
          </a:prstGeom>
          <a:noFill/>
        </p:spPr>
        <p:txBody>
          <a:bodyPr wrap="none" rtlCol="0">
            <a:spAutoFit/>
          </a:bodyPr>
          <a:lstStyle/>
          <a:p>
            <a:r>
              <a:rPr lang="en-US" sz="1800" b="0" i="0" u="none" strike="noStrike" dirty="0">
                <a:solidFill>
                  <a:srgbClr val="000000"/>
                </a:solidFill>
                <a:effectLst/>
                <a:latin typeface="Arial" panose="020B0604020202020204" pitchFamily="34" charset="0"/>
              </a:rPr>
              <a:t>Test the website's responsive design and mobile optimization (Share the report). Test a minimum of 5 pages (Use Online Tools to find)</a:t>
            </a:r>
            <a:endParaRPr lang="en-IN" dirty="0"/>
          </a:p>
        </p:txBody>
      </p:sp>
      <p:sp>
        <p:nvSpPr>
          <p:cNvPr id="3" name="TextBox 2">
            <a:extLst>
              <a:ext uri="{FF2B5EF4-FFF2-40B4-BE49-F238E27FC236}">
                <a16:creationId xmlns:a16="http://schemas.microsoft.com/office/drawing/2014/main" id="{B5E918D3-4F3B-CF5F-81B4-7E0688885656}"/>
              </a:ext>
            </a:extLst>
          </p:cNvPr>
          <p:cNvSpPr txBox="1"/>
          <p:nvPr/>
        </p:nvSpPr>
        <p:spPr>
          <a:xfrm>
            <a:off x="990600" y="3238500"/>
            <a:ext cx="16611600" cy="4154984"/>
          </a:xfrm>
          <a:prstGeom prst="rect">
            <a:avLst/>
          </a:prstGeom>
          <a:noFill/>
        </p:spPr>
        <p:txBody>
          <a:bodyPr wrap="square" rtlCol="0">
            <a:spAutoFit/>
          </a:bodyPr>
          <a:lstStyle/>
          <a:p>
            <a:pPr algn="ctr"/>
            <a:r>
              <a:rPr lang="en-US" sz="6600" b="0" i="0" u="none" strike="noStrike" dirty="0">
                <a:solidFill>
                  <a:schemeClr val="bg1"/>
                </a:solidFill>
                <a:effectLst/>
                <a:latin typeface="Arial" panose="020B0604020202020204" pitchFamily="34" charset="0"/>
              </a:rPr>
              <a:t>Test the website's responsive design and mobile optimization (Share the report). Test a minimum of 5 pages (Use Online Tools to find)</a:t>
            </a:r>
            <a:endParaRPr lang="en-IN" sz="6600" dirty="0">
              <a:solidFill>
                <a:schemeClr val="bg1"/>
              </a:solidFill>
            </a:endParaRPr>
          </a:p>
        </p:txBody>
      </p:sp>
    </p:spTree>
    <p:extLst>
      <p:ext uri="{BB962C8B-B14F-4D97-AF65-F5344CB8AC3E}">
        <p14:creationId xmlns:p14="http://schemas.microsoft.com/office/powerpoint/2010/main" val="3930864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7E5ADF-109F-47A1-4ADE-70CB0C60748F}"/>
              </a:ext>
            </a:extLst>
          </p:cNvPr>
          <p:cNvSpPr txBox="1"/>
          <p:nvPr/>
        </p:nvSpPr>
        <p:spPr>
          <a:xfrm>
            <a:off x="2895600" y="2247900"/>
            <a:ext cx="13030200" cy="6740307"/>
          </a:xfrm>
          <a:prstGeom prst="rect">
            <a:avLst/>
          </a:prstGeom>
          <a:noFill/>
        </p:spPr>
        <p:txBody>
          <a:bodyPr wrap="square" rtlCol="0">
            <a:spAutoFit/>
          </a:bodyPr>
          <a:lstStyle/>
          <a:p>
            <a:r>
              <a:rPr lang="en-US" sz="4800" u="sng" dirty="0">
                <a:solidFill>
                  <a:schemeClr val="bg1"/>
                </a:solidFill>
              </a:rPr>
              <a:t>Google Chrome </a:t>
            </a:r>
            <a:r>
              <a:rPr lang="en-US" sz="4800" u="sng" dirty="0" err="1">
                <a:solidFill>
                  <a:schemeClr val="bg1"/>
                </a:solidFill>
              </a:rPr>
              <a:t>DevTools</a:t>
            </a:r>
            <a:r>
              <a:rPr lang="en-US" sz="4800" u="sng" dirty="0">
                <a:solidFill>
                  <a:schemeClr val="bg1"/>
                </a:solidFill>
              </a:rPr>
              <a:t>: </a:t>
            </a:r>
          </a:p>
          <a:p>
            <a:r>
              <a:rPr lang="en-US" sz="4800" dirty="0">
                <a:solidFill>
                  <a:schemeClr val="bg1"/>
                </a:solidFill>
              </a:rPr>
              <a:t>	It offers a built-in feature that allows you to simulate how your website appears on various devices and screen sizes. Access it by right-clicking on your webpage, selecting "Inspect", then toggling the device toolbar.</a:t>
            </a:r>
          </a:p>
          <a:p>
            <a:r>
              <a:rPr lang="en-US" sz="4800" u="sng" dirty="0">
                <a:solidFill>
                  <a:schemeClr val="bg1"/>
                </a:solidFill>
              </a:rPr>
              <a:t>Viewport Resizer:</a:t>
            </a:r>
          </a:p>
          <a:p>
            <a:r>
              <a:rPr lang="en-US" sz="4800" dirty="0">
                <a:solidFill>
                  <a:schemeClr val="bg1"/>
                </a:solidFill>
              </a:rPr>
              <a:t>	Responsive design testing Google chrome extension</a:t>
            </a:r>
            <a:endParaRPr lang="en-IN" sz="4800" dirty="0">
              <a:solidFill>
                <a:schemeClr val="bg1"/>
              </a:solidFill>
            </a:endParaRPr>
          </a:p>
        </p:txBody>
      </p:sp>
      <p:sp>
        <p:nvSpPr>
          <p:cNvPr id="4" name="TextBox 3">
            <a:extLst>
              <a:ext uri="{FF2B5EF4-FFF2-40B4-BE49-F238E27FC236}">
                <a16:creationId xmlns:a16="http://schemas.microsoft.com/office/drawing/2014/main" id="{92FCC905-87ED-0BC8-9635-15F6D590B6A2}"/>
              </a:ext>
            </a:extLst>
          </p:cNvPr>
          <p:cNvSpPr txBox="1"/>
          <p:nvPr/>
        </p:nvSpPr>
        <p:spPr>
          <a:xfrm>
            <a:off x="7086600" y="723900"/>
            <a:ext cx="3122330" cy="923330"/>
          </a:xfrm>
          <a:prstGeom prst="rect">
            <a:avLst/>
          </a:prstGeom>
          <a:noFill/>
        </p:spPr>
        <p:txBody>
          <a:bodyPr wrap="none" rtlCol="0">
            <a:spAutoFit/>
          </a:bodyPr>
          <a:lstStyle/>
          <a:p>
            <a:r>
              <a:rPr lang="en-US" sz="5400" dirty="0">
                <a:solidFill>
                  <a:schemeClr val="bg1"/>
                </a:solidFill>
              </a:rPr>
              <a:t>Tools used</a:t>
            </a:r>
            <a:endParaRPr lang="en-IN" sz="5400" dirty="0">
              <a:solidFill>
                <a:schemeClr val="bg1"/>
              </a:solidFill>
            </a:endParaRPr>
          </a:p>
        </p:txBody>
      </p:sp>
    </p:spTree>
    <p:extLst>
      <p:ext uri="{BB962C8B-B14F-4D97-AF65-F5344CB8AC3E}">
        <p14:creationId xmlns:p14="http://schemas.microsoft.com/office/powerpoint/2010/main" val="17828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60F59FE-A313-DC2F-C47A-CA91883DF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04900"/>
            <a:ext cx="6216445" cy="3731918"/>
          </a:xfrm>
          <a:prstGeom prst="rect">
            <a:avLst/>
          </a:prstGeom>
        </p:spPr>
      </p:pic>
      <p:pic>
        <p:nvPicPr>
          <p:cNvPr id="13" name="Picture 12">
            <a:extLst>
              <a:ext uri="{FF2B5EF4-FFF2-40B4-BE49-F238E27FC236}">
                <a16:creationId xmlns:a16="http://schemas.microsoft.com/office/drawing/2014/main" id="{98A0963A-B4FE-E149-DAD8-107345AB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528" y="1253995"/>
            <a:ext cx="6216446" cy="3642020"/>
          </a:xfrm>
          <a:prstGeom prst="rect">
            <a:avLst/>
          </a:prstGeom>
        </p:spPr>
      </p:pic>
      <p:pic>
        <p:nvPicPr>
          <p:cNvPr id="15" name="Picture 14">
            <a:extLst>
              <a:ext uri="{FF2B5EF4-FFF2-40B4-BE49-F238E27FC236}">
                <a16:creationId xmlns:a16="http://schemas.microsoft.com/office/drawing/2014/main" id="{32F9540B-9BA7-96F2-24BA-80B2C8388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613" y="5778252"/>
            <a:ext cx="3679130" cy="4629626"/>
          </a:xfrm>
          <a:prstGeom prst="rect">
            <a:avLst/>
          </a:prstGeom>
        </p:spPr>
      </p:pic>
      <p:pic>
        <p:nvPicPr>
          <p:cNvPr id="17" name="Picture 16">
            <a:extLst>
              <a:ext uri="{FF2B5EF4-FFF2-40B4-BE49-F238E27FC236}">
                <a16:creationId xmlns:a16="http://schemas.microsoft.com/office/drawing/2014/main" id="{9E5748A6-D445-3763-2102-FA48DA6E69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99026" y="5861031"/>
            <a:ext cx="3429000" cy="4464069"/>
          </a:xfrm>
          <a:prstGeom prst="rect">
            <a:avLst/>
          </a:prstGeom>
        </p:spPr>
      </p:pic>
      <p:sp>
        <p:nvSpPr>
          <p:cNvPr id="18" name="TextBox 17">
            <a:extLst>
              <a:ext uri="{FF2B5EF4-FFF2-40B4-BE49-F238E27FC236}">
                <a16:creationId xmlns:a16="http://schemas.microsoft.com/office/drawing/2014/main" id="{CA018257-0462-76D7-A4FD-75052C8BF940}"/>
              </a:ext>
            </a:extLst>
          </p:cNvPr>
          <p:cNvSpPr txBox="1"/>
          <p:nvPr/>
        </p:nvSpPr>
        <p:spPr>
          <a:xfrm>
            <a:off x="2141012" y="136741"/>
            <a:ext cx="2746329" cy="461665"/>
          </a:xfrm>
          <a:prstGeom prst="rect">
            <a:avLst/>
          </a:prstGeom>
          <a:noFill/>
        </p:spPr>
        <p:txBody>
          <a:bodyPr wrap="none" rtlCol="0">
            <a:spAutoFit/>
          </a:bodyPr>
          <a:lstStyle/>
          <a:p>
            <a:r>
              <a:rPr lang="en-IN" sz="2400" b="1" i="0" dirty="0">
                <a:solidFill>
                  <a:srgbClr val="FFFFFF"/>
                </a:solidFill>
                <a:effectLst/>
              </a:rPr>
              <a:t>Desktop(full screen)</a:t>
            </a:r>
            <a:endParaRPr lang="en-IN" sz="2400" dirty="0"/>
          </a:p>
        </p:txBody>
      </p:sp>
      <p:sp>
        <p:nvSpPr>
          <p:cNvPr id="19" name="TextBox 18">
            <a:extLst>
              <a:ext uri="{FF2B5EF4-FFF2-40B4-BE49-F238E27FC236}">
                <a16:creationId xmlns:a16="http://schemas.microsoft.com/office/drawing/2014/main" id="{B5D28E51-1703-386E-9223-F9E5E5CC4875}"/>
              </a:ext>
            </a:extLst>
          </p:cNvPr>
          <p:cNvSpPr txBox="1"/>
          <p:nvPr/>
        </p:nvSpPr>
        <p:spPr>
          <a:xfrm>
            <a:off x="14096626" y="4836818"/>
            <a:ext cx="1090363" cy="461665"/>
          </a:xfrm>
          <a:prstGeom prst="rect">
            <a:avLst/>
          </a:prstGeom>
          <a:noFill/>
        </p:spPr>
        <p:txBody>
          <a:bodyPr wrap="none" rtlCol="0">
            <a:spAutoFit/>
          </a:bodyPr>
          <a:lstStyle/>
          <a:p>
            <a:r>
              <a:rPr lang="en-IN" sz="2400" b="1" i="0" dirty="0">
                <a:solidFill>
                  <a:srgbClr val="FFFFFF"/>
                </a:solidFill>
                <a:effectLst/>
              </a:rPr>
              <a:t>Mobile</a:t>
            </a:r>
            <a:endParaRPr lang="en-IN" sz="2400" dirty="0"/>
          </a:p>
        </p:txBody>
      </p:sp>
      <p:sp>
        <p:nvSpPr>
          <p:cNvPr id="20" name="TextBox 19">
            <a:extLst>
              <a:ext uri="{FF2B5EF4-FFF2-40B4-BE49-F238E27FC236}">
                <a16:creationId xmlns:a16="http://schemas.microsoft.com/office/drawing/2014/main" id="{072C8CE8-A7FB-7170-10C9-B31F06D9F82F}"/>
              </a:ext>
            </a:extLst>
          </p:cNvPr>
          <p:cNvSpPr txBox="1"/>
          <p:nvPr/>
        </p:nvSpPr>
        <p:spPr>
          <a:xfrm>
            <a:off x="13079361" y="58146"/>
            <a:ext cx="3124894" cy="461665"/>
          </a:xfrm>
          <a:prstGeom prst="rect">
            <a:avLst/>
          </a:prstGeom>
          <a:noFill/>
        </p:spPr>
        <p:txBody>
          <a:bodyPr wrap="none" rtlCol="0">
            <a:spAutoFit/>
          </a:bodyPr>
          <a:lstStyle/>
          <a:p>
            <a:r>
              <a:rPr lang="en-IN" sz="2400" b="1" i="0" dirty="0">
                <a:solidFill>
                  <a:srgbClr val="FFFFFF"/>
                </a:solidFill>
                <a:effectLst/>
              </a:rPr>
              <a:t>Laptop(medium screen</a:t>
            </a:r>
            <a:endParaRPr lang="en-IN" sz="2400" dirty="0"/>
          </a:p>
        </p:txBody>
      </p:sp>
      <p:sp>
        <p:nvSpPr>
          <p:cNvPr id="21" name="TextBox 20">
            <a:extLst>
              <a:ext uri="{FF2B5EF4-FFF2-40B4-BE49-F238E27FC236}">
                <a16:creationId xmlns:a16="http://schemas.microsoft.com/office/drawing/2014/main" id="{BBFA872E-4C88-82A5-FCFF-F6DCC96BD7FE}"/>
              </a:ext>
            </a:extLst>
          </p:cNvPr>
          <p:cNvSpPr txBox="1"/>
          <p:nvPr/>
        </p:nvSpPr>
        <p:spPr>
          <a:xfrm>
            <a:off x="2329410" y="4889639"/>
            <a:ext cx="2143472" cy="461665"/>
          </a:xfrm>
          <a:prstGeom prst="rect">
            <a:avLst/>
          </a:prstGeom>
          <a:noFill/>
        </p:spPr>
        <p:txBody>
          <a:bodyPr wrap="none" rtlCol="0">
            <a:spAutoFit/>
          </a:bodyPr>
          <a:lstStyle/>
          <a:p>
            <a:r>
              <a:rPr lang="en-IN" sz="2400" b="1" i="0" dirty="0">
                <a:solidFill>
                  <a:srgbClr val="FFFFFF"/>
                </a:solidFill>
                <a:effectLst/>
              </a:rPr>
              <a:t>Tablet(portrait)</a:t>
            </a:r>
            <a:endParaRPr lang="en-IN" sz="2400" dirty="0"/>
          </a:p>
        </p:txBody>
      </p:sp>
      <p:sp>
        <p:nvSpPr>
          <p:cNvPr id="22" name="TextBox 21">
            <a:extLst>
              <a:ext uri="{FF2B5EF4-FFF2-40B4-BE49-F238E27FC236}">
                <a16:creationId xmlns:a16="http://schemas.microsoft.com/office/drawing/2014/main" id="{44067755-6DDC-6BDF-B35A-346F56A8137A}"/>
              </a:ext>
            </a:extLst>
          </p:cNvPr>
          <p:cNvSpPr txBox="1"/>
          <p:nvPr/>
        </p:nvSpPr>
        <p:spPr>
          <a:xfrm>
            <a:off x="2583474" y="533184"/>
            <a:ext cx="1861407" cy="369332"/>
          </a:xfrm>
          <a:prstGeom prst="rect">
            <a:avLst/>
          </a:prstGeom>
          <a:noFill/>
        </p:spPr>
        <p:txBody>
          <a:bodyPr wrap="none" rtlCol="0">
            <a:spAutoFit/>
          </a:bodyPr>
          <a:lstStyle/>
          <a:p>
            <a:r>
              <a:rPr lang="en-IN" b="0" i="0" dirty="0">
                <a:solidFill>
                  <a:srgbClr val="FFFFFF"/>
                </a:solidFill>
                <a:effectLst/>
              </a:rPr>
              <a:t>Width:1920x1080</a:t>
            </a:r>
            <a:endParaRPr lang="en-IN" dirty="0"/>
          </a:p>
        </p:txBody>
      </p:sp>
      <p:sp>
        <p:nvSpPr>
          <p:cNvPr id="23" name="TextBox 22">
            <a:extLst>
              <a:ext uri="{FF2B5EF4-FFF2-40B4-BE49-F238E27FC236}">
                <a16:creationId xmlns:a16="http://schemas.microsoft.com/office/drawing/2014/main" id="{72B4728B-35CC-8320-0C1A-62C8F42CAD0B}"/>
              </a:ext>
            </a:extLst>
          </p:cNvPr>
          <p:cNvSpPr txBox="1"/>
          <p:nvPr/>
        </p:nvSpPr>
        <p:spPr>
          <a:xfrm>
            <a:off x="13690719" y="5379572"/>
            <a:ext cx="1627369" cy="369332"/>
          </a:xfrm>
          <a:prstGeom prst="rect">
            <a:avLst/>
          </a:prstGeom>
          <a:noFill/>
        </p:spPr>
        <p:txBody>
          <a:bodyPr wrap="none" rtlCol="0">
            <a:spAutoFit/>
          </a:bodyPr>
          <a:lstStyle/>
          <a:p>
            <a:r>
              <a:rPr lang="en-IN" b="0" i="0" dirty="0">
                <a:solidFill>
                  <a:srgbClr val="FFFFFF"/>
                </a:solidFill>
                <a:effectLst/>
              </a:rPr>
              <a:t>Width:375x667</a:t>
            </a:r>
            <a:endParaRPr lang="en-IN" dirty="0"/>
          </a:p>
        </p:txBody>
      </p:sp>
      <p:sp>
        <p:nvSpPr>
          <p:cNvPr id="24" name="TextBox 23">
            <a:extLst>
              <a:ext uri="{FF2B5EF4-FFF2-40B4-BE49-F238E27FC236}">
                <a16:creationId xmlns:a16="http://schemas.microsoft.com/office/drawing/2014/main" id="{A0509768-2881-F7D9-7951-A0E022A74AF3}"/>
              </a:ext>
            </a:extLst>
          </p:cNvPr>
          <p:cNvSpPr txBox="1"/>
          <p:nvPr/>
        </p:nvSpPr>
        <p:spPr>
          <a:xfrm>
            <a:off x="13690719" y="616419"/>
            <a:ext cx="1681871" cy="369332"/>
          </a:xfrm>
          <a:prstGeom prst="rect">
            <a:avLst/>
          </a:prstGeom>
          <a:noFill/>
        </p:spPr>
        <p:txBody>
          <a:bodyPr wrap="none" rtlCol="0">
            <a:spAutoFit/>
          </a:bodyPr>
          <a:lstStyle/>
          <a:p>
            <a:r>
              <a:rPr lang="en-IN" b="0" i="0" dirty="0">
                <a:solidFill>
                  <a:srgbClr val="FFFFFF"/>
                </a:solidFill>
                <a:effectLst/>
              </a:rPr>
              <a:t>Width1366x768</a:t>
            </a:r>
            <a:endParaRPr lang="en-IN" dirty="0"/>
          </a:p>
        </p:txBody>
      </p:sp>
      <p:sp>
        <p:nvSpPr>
          <p:cNvPr id="25" name="TextBox 24">
            <a:extLst>
              <a:ext uri="{FF2B5EF4-FFF2-40B4-BE49-F238E27FC236}">
                <a16:creationId xmlns:a16="http://schemas.microsoft.com/office/drawing/2014/main" id="{749D456C-05EF-EC13-7D9C-0A4F29D0C9CC}"/>
              </a:ext>
            </a:extLst>
          </p:cNvPr>
          <p:cNvSpPr txBox="1"/>
          <p:nvPr/>
        </p:nvSpPr>
        <p:spPr>
          <a:xfrm>
            <a:off x="2470443" y="5367006"/>
            <a:ext cx="1744388" cy="369332"/>
          </a:xfrm>
          <a:prstGeom prst="rect">
            <a:avLst/>
          </a:prstGeom>
          <a:noFill/>
        </p:spPr>
        <p:txBody>
          <a:bodyPr wrap="none" rtlCol="0">
            <a:spAutoFit/>
          </a:bodyPr>
          <a:lstStyle/>
          <a:p>
            <a:r>
              <a:rPr lang="en-IN" b="0" i="0" dirty="0">
                <a:solidFill>
                  <a:srgbClr val="FFFFFF"/>
                </a:solidFill>
                <a:effectLst/>
              </a:rPr>
              <a:t>Width:768x1024</a:t>
            </a:r>
            <a:endParaRPr lang="en-IN" dirty="0"/>
          </a:p>
        </p:txBody>
      </p:sp>
      <p:sp>
        <p:nvSpPr>
          <p:cNvPr id="2" name="TextBox 1">
            <a:extLst>
              <a:ext uri="{FF2B5EF4-FFF2-40B4-BE49-F238E27FC236}">
                <a16:creationId xmlns:a16="http://schemas.microsoft.com/office/drawing/2014/main" id="{5A35BFC8-6AC4-4CA2-666F-9CD7D4FCD89C}"/>
              </a:ext>
            </a:extLst>
          </p:cNvPr>
          <p:cNvSpPr txBox="1"/>
          <p:nvPr/>
        </p:nvSpPr>
        <p:spPr>
          <a:xfrm>
            <a:off x="7499086" y="4953678"/>
            <a:ext cx="3396123" cy="923330"/>
          </a:xfrm>
          <a:prstGeom prst="rect">
            <a:avLst/>
          </a:prstGeom>
          <a:noFill/>
        </p:spPr>
        <p:txBody>
          <a:bodyPr wrap="none" rtlCol="0">
            <a:spAutoFit/>
          </a:bodyPr>
          <a:lstStyle/>
          <a:p>
            <a:r>
              <a:rPr lang="en-US" sz="5400" dirty="0">
                <a:solidFill>
                  <a:schemeClr val="bg1"/>
                </a:solidFill>
              </a:rPr>
              <a:t>Home page</a:t>
            </a:r>
            <a:endParaRPr lang="en-IN" sz="5400" dirty="0">
              <a:solidFill>
                <a:schemeClr val="bg1"/>
              </a:solidFill>
            </a:endParaRPr>
          </a:p>
        </p:txBody>
      </p:sp>
    </p:spTree>
    <p:extLst>
      <p:ext uri="{BB962C8B-B14F-4D97-AF65-F5344CB8AC3E}">
        <p14:creationId xmlns:p14="http://schemas.microsoft.com/office/powerpoint/2010/main" val="1420609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CEF52F42-9E2C-5EC8-A00B-BE7589CF0156}"/>
              </a:ext>
            </a:extLst>
          </p:cNvPr>
          <p:cNvSpPr txBox="1"/>
          <p:nvPr/>
        </p:nvSpPr>
        <p:spPr>
          <a:xfrm>
            <a:off x="2141012" y="136741"/>
            <a:ext cx="2746329" cy="461665"/>
          </a:xfrm>
          <a:prstGeom prst="rect">
            <a:avLst/>
          </a:prstGeom>
          <a:noFill/>
        </p:spPr>
        <p:txBody>
          <a:bodyPr wrap="none" rtlCol="0">
            <a:spAutoFit/>
          </a:bodyPr>
          <a:lstStyle/>
          <a:p>
            <a:r>
              <a:rPr lang="en-IN" sz="2400" b="1" i="0" dirty="0">
                <a:solidFill>
                  <a:srgbClr val="FFFFFF"/>
                </a:solidFill>
                <a:effectLst/>
              </a:rPr>
              <a:t>Desktop(full screen)</a:t>
            </a:r>
            <a:endParaRPr lang="en-IN" sz="2400" dirty="0"/>
          </a:p>
        </p:txBody>
      </p:sp>
      <p:sp>
        <p:nvSpPr>
          <p:cNvPr id="27" name="TextBox 26">
            <a:extLst>
              <a:ext uri="{FF2B5EF4-FFF2-40B4-BE49-F238E27FC236}">
                <a16:creationId xmlns:a16="http://schemas.microsoft.com/office/drawing/2014/main" id="{D7969779-CD8E-4719-D2E9-3A7C820955F6}"/>
              </a:ext>
            </a:extLst>
          </p:cNvPr>
          <p:cNvSpPr txBox="1"/>
          <p:nvPr/>
        </p:nvSpPr>
        <p:spPr>
          <a:xfrm>
            <a:off x="14096626" y="4836818"/>
            <a:ext cx="1090363" cy="461665"/>
          </a:xfrm>
          <a:prstGeom prst="rect">
            <a:avLst/>
          </a:prstGeom>
          <a:noFill/>
        </p:spPr>
        <p:txBody>
          <a:bodyPr wrap="none" rtlCol="0">
            <a:spAutoFit/>
          </a:bodyPr>
          <a:lstStyle/>
          <a:p>
            <a:r>
              <a:rPr lang="en-IN" sz="2400" b="1" i="0" dirty="0">
                <a:solidFill>
                  <a:srgbClr val="FFFFFF"/>
                </a:solidFill>
                <a:effectLst/>
              </a:rPr>
              <a:t>Mobile</a:t>
            </a:r>
            <a:endParaRPr lang="en-IN" sz="2400" dirty="0"/>
          </a:p>
        </p:txBody>
      </p:sp>
      <p:sp>
        <p:nvSpPr>
          <p:cNvPr id="28" name="TextBox 27">
            <a:extLst>
              <a:ext uri="{FF2B5EF4-FFF2-40B4-BE49-F238E27FC236}">
                <a16:creationId xmlns:a16="http://schemas.microsoft.com/office/drawing/2014/main" id="{0A5A563E-2FBA-9360-029C-03A8FF14074E}"/>
              </a:ext>
            </a:extLst>
          </p:cNvPr>
          <p:cNvSpPr txBox="1"/>
          <p:nvPr/>
        </p:nvSpPr>
        <p:spPr>
          <a:xfrm>
            <a:off x="13079361" y="58146"/>
            <a:ext cx="3124894" cy="461665"/>
          </a:xfrm>
          <a:prstGeom prst="rect">
            <a:avLst/>
          </a:prstGeom>
          <a:noFill/>
        </p:spPr>
        <p:txBody>
          <a:bodyPr wrap="none" rtlCol="0">
            <a:spAutoFit/>
          </a:bodyPr>
          <a:lstStyle/>
          <a:p>
            <a:r>
              <a:rPr lang="en-IN" sz="2400" b="1" i="0" dirty="0">
                <a:solidFill>
                  <a:srgbClr val="FFFFFF"/>
                </a:solidFill>
                <a:effectLst/>
              </a:rPr>
              <a:t>Laptop(medium screen</a:t>
            </a:r>
            <a:endParaRPr lang="en-IN" sz="2400" dirty="0"/>
          </a:p>
        </p:txBody>
      </p:sp>
      <p:sp>
        <p:nvSpPr>
          <p:cNvPr id="29" name="TextBox 28">
            <a:extLst>
              <a:ext uri="{FF2B5EF4-FFF2-40B4-BE49-F238E27FC236}">
                <a16:creationId xmlns:a16="http://schemas.microsoft.com/office/drawing/2014/main" id="{8674621C-6782-9102-DB3A-3206339E0F75}"/>
              </a:ext>
            </a:extLst>
          </p:cNvPr>
          <p:cNvSpPr txBox="1"/>
          <p:nvPr/>
        </p:nvSpPr>
        <p:spPr>
          <a:xfrm>
            <a:off x="2329410" y="4889639"/>
            <a:ext cx="2143472" cy="461665"/>
          </a:xfrm>
          <a:prstGeom prst="rect">
            <a:avLst/>
          </a:prstGeom>
          <a:noFill/>
        </p:spPr>
        <p:txBody>
          <a:bodyPr wrap="none" rtlCol="0">
            <a:spAutoFit/>
          </a:bodyPr>
          <a:lstStyle/>
          <a:p>
            <a:r>
              <a:rPr lang="en-IN" sz="2400" b="1" i="0" dirty="0">
                <a:solidFill>
                  <a:srgbClr val="FFFFFF"/>
                </a:solidFill>
                <a:effectLst/>
              </a:rPr>
              <a:t>Tablet(portrait)</a:t>
            </a:r>
            <a:endParaRPr lang="en-IN" sz="2400" dirty="0"/>
          </a:p>
        </p:txBody>
      </p:sp>
      <p:sp>
        <p:nvSpPr>
          <p:cNvPr id="30" name="TextBox 29">
            <a:extLst>
              <a:ext uri="{FF2B5EF4-FFF2-40B4-BE49-F238E27FC236}">
                <a16:creationId xmlns:a16="http://schemas.microsoft.com/office/drawing/2014/main" id="{8CAEA9A7-E9E8-1BB7-8E09-347793A8B40A}"/>
              </a:ext>
            </a:extLst>
          </p:cNvPr>
          <p:cNvSpPr txBox="1"/>
          <p:nvPr/>
        </p:nvSpPr>
        <p:spPr>
          <a:xfrm>
            <a:off x="2583474" y="533184"/>
            <a:ext cx="1861407" cy="369332"/>
          </a:xfrm>
          <a:prstGeom prst="rect">
            <a:avLst/>
          </a:prstGeom>
          <a:noFill/>
        </p:spPr>
        <p:txBody>
          <a:bodyPr wrap="none" rtlCol="0">
            <a:spAutoFit/>
          </a:bodyPr>
          <a:lstStyle/>
          <a:p>
            <a:r>
              <a:rPr lang="en-IN" b="0" i="0" dirty="0">
                <a:solidFill>
                  <a:srgbClr val="FFFFFF"/>
                </a:solidFill>
                <a:effectLst/>
              </a:rPr>
              <a:t>Width:1920x1080</a:t>
            </a:r>
            <a:endParaRPr lang="en-IN" dirty="0"/>
          </a:p>
        </p:txBody>
      </p:sp>
      <p:sp>
        <p:nvSpPr>
          <p:cNvPr id="31" name="TextBox 30">
            <a:extLst>
              <a:ext uri="{FF2B5EF4-FFF2-40B4-BE49-F238E27FC236}">
                <a16:creationId xmlns:a16="http://schemas.microsoft.com/office/drawing/2014/main" id="{53D633E4-9B16-E40B-F887-13159936022A}"/>
              </a:ext>
            </a:extLst>
          </p:cNvPr>
          <p:cNvSpPr txBox="1"/>
          <p:nvPr/>
        </p:nvSpPr>
        <p:spPr>
          <a:xfrm>
            <a:off x="13690719" y="5379572"/>
            <a:ext cx="1627369" cy="369332"/>
          </a:xfrm>
          <a:prstGeom prst="rect">
            <a:avLst/>
          </a:prstGeom>
          <a:noFill/>
        </p:spPr>
        <p:txBody>
          <a:bodyPr wrap="none" rtlCol="0">
            <a:spAutoFit/>
          </a:bodyPr>
          <a:lstStyle/>
          <a:p>
            <a:r>
              <a:rPr lang="en-IN" b="0" i="0" dirty="0">
                <a:solidFill>
                  <a:srgbClr val="FFFFFF"/>
                </a:solidFill>
                <a:effectLst/>
              </a:rPr>
              <a:t>Width:375x667</a:t>
            </a:r>
            <a:endParaRPr lang="en-IN" dirty="0"/>
          </a:p>
        </p:txBody>
      </p:sp>
      <p:sp>
        <p:nvSpPr>
          <p:cNvPr id="32" name="TextBox 31">
            <a:extLst>
              <a:ext uri="{FF2B5EF4-FFF2-40B4-BE49-F238E27FC236}">
                <a16:creationId xmlns:a16="http://schemas.microsoft.com/office/drawing/2014/main" id="{98A9C10D-29EF-EB0C-912E-434CD7EED73C}"/>
              </a:ext>
            </a:extLst>
          </p:cNvPr>
          <p:cNvSpPr txBox="1"/>
          <p:nvPr/>
        </p:nvSpPr>
        <p:spPr>
          <a:xfrm>
            <a:off x="13690719" y="616419"/>
            <a:ext cx="1681871" cy="369332"/>
          </a:xfrm>
          <a:prstGeom prst="rect">
            <a:avLst/>
          </a:prstGeom>
          <a:noFill/>
        </p:spPr>
        <p:txBody>
          <a:bodyPr wrap="none" rtlCol="0">
            <a:spAutoFit/>
          </a:bodyPr>
          <a:lstStyle/>
          <a:p>
            <a:r>
              <a:rPr lang="en-IN" b="0" i="0" dirty="0">
                <a:solidFill>
                  <a:srgbClr val="FFFFFF"/>
                </a:solidFill>
                <a:effectLst/>
              </a:rPr>
              <a:t>Width1366x768</a:t>
            </a:r>
            <a:endParaRPr lang="en-IN" dirty="0"/>
          </a:p>
        </p:txBody>
      </p:sp>
      <p:sp>
        <p:nvSpPr>
          <p:cNvPr id="33" name="TextBox 32">
            <a:extLst>
              <a:ext uri="{FF2B5EF4-FFF2-40B4-BE49-F238E27FC236}">
                <a16:creationId xmlns:a16="http://schemas.microsoft.com/office/drawing/2014/main" id="{612ADF25-4C66-B3A8-6B5E-402AFF840194}"/>
              </a:ext>
            </a:extLst>
          </p:cNvPr>
          <p:cNvSpPr txBox="1"/>
          <p:nvPr/>
        </p:nvSpPr>
        <p:spPr>
          <a:xfrm>
            <a:off x="2470443" y="5367006"/>
            <a:ext cx="1744388" cy="369332"/>
          </a:xfrm>
          <a:prstGeom prst="rect">
            <a:avLst/>
          </a:prstGeom>
          <a:noFill/>
        </p:spPr>
        <p:txBody>
          <a:bodyPr wrap="none" rtlCol="0">
            <a:spAutoFit/>
          </a:bodyPr>
          <a:lstStyle/>
          <a:p>
            <a:r>
              <a:rPr lang="en-IN" b="0" i="0" dirty="0">
                <a:solidFill>
                  <a:srgbClr val="FFFFFF"/>
                </a:solidFill>
                <a:effectLst/>
              </a:rPr>
              <a:t>Width:768x1024</a:t>
            </a:r>
            <a:endParaRPr lang="en-IN" dirty="0"/>
          </a:p>
        </p:txBody>
      </p:sp>
      <p:sp>
        <p:nvSpPr>
          <p:cNvPr id="34" name="TextBox 33">
            <a:extLst>
              <a:ext uri="{FF2B5EF4-FFF2-40B4-BE49-F238E27FC236}">
                <a16:creationId xmlns:a16="http://schemas.microsoft.com/office/drawing/2014/main" id="{F2C2CDB1-459F-8DB0-3458-BB1CCD4D178F}"/>
              </a:ext>
            </a:extLst>
          </p:cNvPr>
          <p:cNvSpPr txBox="1"/>
          <p:nvPr/>
        </p:nvSpPr>
        <p:spPr>
          <a:xfrm>
            <a:off x="8243604" y="4953678"/>
            <a:ext cx="1670842" cy="923330"/>
          </a:xfrm>
          <a:prstGeom prst="rect">
            <a:avLst/>
          </a:prstGeom>
          <a:noFill/>
        </p:spPr>
        <p:txBody>
          <a:bodyPr wrap="none" rtlCol="0">
            <a:spAutoFit/>
          </a:bodyPr>
          <a:lstStyle/>
          <a:p>
            <a:r>
              <a:rPr lang="en-US" sz="5400" dirty="0">
                <a:solidFill>
                  <a:schemeClr val="bg1"/>
                </a:solidFill>
              </a:rPr>
              <a:t>Store</a:t>
            </a:r>
            <a:endParaRPr lang="en-IN" sz="5400" dirty="0">
              <a:solidFill>
                <a:schemeClr val="bg1"/>
              </a:solidFill>
            </a:endParaRPr>
          </a:p>
        </p:txBody>
      </p:sp>
      <p:pic>
        <p:nvPicPr>
          <p:cNvPr id="36" name="Picture 35">
            <a:extLst>
              <a:ext uri="{FF2B5EF4-FFF2-40B4-BE49-F238E27FC236}">
                <a16:creationId xmlns:a16="http://schemas.microsoft.com/office/drawing/2014/main" id="{88622D72-15BD-9FB4-5EE5-460087E35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02" y="1004186"/>
            <a:ext cx="6328076" cy="3635159"/>
          </a:xfrm>
          <a:prstGeom prst="rect">
            <a:avLst/>
          </a:prstGeom>
        </p:spPr>
      </p:pic>
      <p:pic>
        <p:nvPicPr>
          <p:cNvPr id="38" name="Picture 37">
            <a:extLst>
              <a:ext uri="{FF2B5EF4-FFF2-40B4-BE49-F238E27FC236}">
                <a16:creationId xmlns:a16="http://schemas.microsoft.com/office/drawing/2014/main" id="{628FEC8A-8BF6-8A54-5107-B3A7F0015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3984" y="1004185"/>
            <a:ext cx="6320837" cy="3635160"/>
          </a:xfrm>
          <a:prstGeom prst="rect">
            <a:avLst/>
          </a:prstGeom>
        </p:spPr>
      </p:pic>
      <p:pic>
        <p:nvPicPr>
          <p:cNvPr id="40" name="Picture 39">
            <a:extLst>
              <a:ext uri="{FF2B5EF4-FFF2-40B4-BE49-F238E27FC236}">
                <a16:creationId xmlns:a16="http://schemas.microsoft.com/office/drawing/2014/main" id="{36DBD076-A68F-FE1A-9EDC-FCF8D4B89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0052" y="5877008"/>
            <a:ext cx="2623509" cy="4457205"/>
          </a:xfrm>
          <a:prstGeom prst="rect">
            <a:avLst/>
          </a:prstGeom>
        </p:spPr>
      </p:pic>
      <p:pic>
        <p:nvPicPr>
          <p:cNvPr id="42" name="Picture 41">
            <a:extLst>
              <a:ext uri="{FF2B5EF4-FFF2-40B4-BE49-F238E27FC236}">
                <a16:creationId xmlns:a16="http://schemas.microsoft.com/office/drawing/2014/main" id="{2523B94A-1482-D5F8-CE44-9B2F5C5B2F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085" y="5877008"/>
            <a:ext cx="3337256" cy="4371869"/>
          </a:xfrm>
          <a:prstGeom prst="rect">
            <a:avLst/>
          </a:prstGeom>
        </p:spPr>
      </p:pic>
    </p:spTree>
    <p:extLst>
      <p:ext uri="{BB962C8B-B14F-4D97-AF65-F5344CB8AC3E}">
        <p14:creationId xmlns:p14="http://schemas.microsoft.com/office/powerpoint/2010/main" val="2143185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FADC80-00D4-52F4-E860-759D6857D6C3}"/>
              </a:ext>
            </a:extLst>
          </p:cNvPr>
          <p:cNvSpPr txBox="1"/>
          <p:nvPr/>
        </p:nvSpPr>
        <p:spPr>
          <a:xfrm>
            <a:off x="2141012" y="136741"/>
            <a:ext cx="2746329" cy="461665"/>
          </a:xfrm>
          <a:prstGeom prst="rect">
            <a:avLst/>
          </a:prstGeom>
          <a:noFill/>
        </p:spPr>
        <p:txBody>
          <a:bodyPr wrap="none" rtlCol="0">
            <a:spAutoFit/>
          </a:bodyPr>
          <a:lstStyle/>
          <a:p>
            <a:r>
              <a:rPr lang="en-IN" sz="2400" b="1" i="0" dirty="0">
                <a:solidFill>
                  <a:srgbClr val="FFFFFF"/>
                </a:solidFill>
                <a:effectLst/>
              </a:rPr>
              <a:t>Desktop(full screen)</a:t>
            </a:r>
            <a:endParaRPr lang="en-IN" sz="2400" dirty="0"/>
          </a:p>
        </p:txBody>
      </p:sp>
      <p:sp>
        <p:nvSpPr>
          <p:cNvPr id="7" name="TextBox 6">
            <a:extLst>
              <a:ext uri="{FF2B5EF4-FFF2-40B4-BE49-F238E27FC236}">
                <a16:creationId xmlns:a16="http://schemas.microsoft.com/office/drawing/2014/main" id="{C90127D3-8E7B-E626-4161-0C254DFC7ED7}"/>
              </a:ext>
            </a:extLst>
          </p:cNvPr>
          <p:cNvSpPr txBox="1"/>
          <p:nvPr/>
        </p:nvSpPr>
        <p:spPr>
          <a:xfrm>
            <a:off x="14096626" y="4836818"/>
            <a:ext cx="1090363" cy="461665"/>
          </a:xfrm>
          <a:prstGeom prst="rect">
            <a:avLst/>
          </a:prstGeom>
          <a:noFill/>
        </p:spPr>
        <p:txBody>
          <a:bodyPr wrap="none" rtlCol="0">
            <a:spAutoFit/>
          </a:bodyPr>
          <a:lstStyle/>
          <a:p>
            <a:r>
              <a:rPr lang="en-IN" sz="2400" b="1" i="0" dirty="0">
                <a:solidFill>
                  <a:srgbClr val="FFFFFF"/>
                </a:solidFill>
                <a:effectLst/>
              </a:rPr>
              <a:t>Mobile</a:t>
            </a:r>
            <a:endParaRPr lang="en-IN" sz="2400" dirty="0"/>
          </a:p>
        </p:txBody>
      </p:sp>
      <p:sp>
        <p:nvSpPr>
          <p:cNvPr id="8" name="TextBox 7">
            <a:extLst>
              <a:ext uri="{FF2B5EF4-FFF2-40B4-BE49-F238E27FC236}">
                <a16:creationId xmlns:a16="http://schemas.microsoft.com/office/drawing/2014/main" id="{84D60569-4E67-5B17-A264-06D57F299606}"/>
              </a:ext>
            </a:extLst>
          </p:cNvPr>
          <p:cNvSpPr txBox="1"/>
          <p:nvPr/>
        </p:nvSpPr>
        <p:spPr>
          <a:xfrm>
            <a:off x="13079361" y="58146"/>
            <a:ext cx="3124894" cy="461665"/>
          </a:xfrm>
          <a:prstGeom prst="rect">
            <a:avLst/>
          </a:prstGeom>
          <a:noFill/>
        </p:spPr>
        <p:txBody>
          <a:bodyPr wrap="none" rtlCol="0">
            <a:spAutoFit/>
          </a:bodyPr>
          <a:lstStyle/>
          <a:p>
            <a:r>
              <a:rPr lang="en-IN" sz="2400" b="1" i="0" dirty="0">
                <a:solidFill>
                  <a:srgbClr val="FFFFFF"/>
                </a:solidFill>
                <a:effectLst/>
              </a:rPr>
              <a:t>Laptop(medium screen</a:t>
            </a:r>
            <a:endParaRPr lang="en-IN" sz="2400" dirty="0"/>
          </a:p>
        </p:txBody>
      </p:sp>
      <p:sp>
        <p:nvSpPr>
          <p:cNvPr id="9" name="TextBox 8">
            <a:extLst>
              <a:ext uri="{FF2B5EF4-FFF2-40B4-BE49-F238E27FC236}">
                <a16:creationId xmlns:a16="http://schemas.microsoft.com/office/drawing/2014/main" id="{546EC784-9445-DF5C-A402-22F9CEE83D58}"/>
              </a:ext>
            </a:extLst>
          </p:cNvPr>
          <p:cNvSpPr txBox="1"/>
          <p:nvPr/>
        </p:nvSpPr>
        <p:spPr>
          <a:xfrm>
            <a:off x="2329410" y="4889639"/>
            <a:ext cx="2143472" cy="461665"/>
          </a:xfrm>
          <a:prstGeom prst="rect">
            <a:avLst/>
          </a:prstGeom>
          <a:noFill/>
        </p:spPr>
        <p:txBody>
          <a:bodyPr wrap="none" rtlCol="0">
            <a:spAutoFit/>
          </a:bodyPr>
          <a:lstStyle/>
          <a:p>
            <a:r>
              <a:rPr lang="en-IN" sz="2400" b="1" i="0" dirty="0">
                <a:solidFill>
                  <a:srgbClr val="FFFFFF"/>
                </a:solidFill>
                <a:effectLst/>
              </a:rPr>
              <a:t>Tablet(portrait)</a:t>
            </a:r>
            <a:endParaRPr lang="en-IN" sz="2400" dirty="0"/>
          </a:p>
        </p:txBody>
      </p:sp>
      <p:sp>
        <p:nvSpPr>
          <p:cNvPr id="10" name="TextBox 9">
            <a:extLst>
              <a:ext uri="{FF2B5EF4-FFF2-40B4-BE49-F238E27FC236}">
                <a16:creationId xmlns:a16="http://schemas.microsoft.com/office/drawing/2014/main" id="{8A04AD52-141B-89A3-C414-120C689862E4}"/>
              </a:ext>
            </a:extLst>
          </p:cNvPr>
          <p:cNvSpPr txBox="1"/>
          <p:nvPr/>
        </p:nvSpPr>
        <p:spPr>
          <a:xfrm>
            <a:off x="2583474" y="533184"/>
            <a:ext cx="1861407" cy="369332"/>
          </a:xfrm>
          <a:prstGeom prst="rect">
            <a:avLst/>
          </a:prstGeom>
          <a:noFill/>
        </p:spPr>
        <p:txBody>
          <a:bodyPr wrap="none" rtlCol="0">
            <a:spAutoFit/>
          </a:bodyPr>
          <a:lstStyle/>
          <a:p>
            <a:r>
              <a:rPr lang="en-IN" b="0" i="0" dirty="0">
                <a:solidFill>
                  <a:srgbClr val="FFFFFF"/>
                </a:solidFill>
                <a:effectLst/>
              </a:rPr>
              <a:t>Width:1920x1080</a:t>
            </a:r>
            <a:endParaRPr lang="en-IN" dirty="0"/>
          </a:p>
        </p:txBody>
      </p:sp>
      <p:sp>
        <p:nvSpPr>
          <p:cNvPr id="11" name="TextBox 10">
            <a:extLst>
              <a:ext uri="{FF2B5EF4-FFF2-40B4-BE49-F238E27FC236}">
                <a16:creationId xmlns:a16="http://schemas.microsoft.com/office/drawing/2014/main" id="{ADB16096-67E6-67C1-DA81-645876FB1077}"/>
              </a:ext>
            </a:extLst>
          </p:cNvPr>
          <p:cNvSpPr txBox="1"/>
          <p:nvPr/>
        </p:nvSpPr>
        <p:spPr>
          <a:xfrm>
            <a:off x="13690719" y="5379572"/>
            <a:ext cx="1627369" cy="369332"/>
          </a:xfrm>
          <a:prstGeom prst="rect">
            <a:avLst/>
          </a:prstGeom>
          <a:noFill/>
        </p:spPr>
        <p:txBody>
          <a:bodyPr wrap="none" rtlCol="0">
            <a:spAutoFit/>
          </a:bodyPr>
          <a:lstStyle/>
          <a:p>
            <a:r>
              <a:rPr lang="en-IN" b="0" i="0" dirty="0">
                <a:solidFill>
                  <a:srgbClr val="FFFFFF"/>
                </a:solidFill>
                <a:effectLst/>
              </a:rPr>
              <a:t>Width:375x667</a:t>
            </a:r>
            <a:endParaRPr lang="en-IN" dirty="0"/>
          </a:p>
        </p:txBody>
      </p:sp>
      <p:sp>
        <p:nvSpPr>
          <p:cNvPr id="12" name="TextBox 11">
            <a:extLst>
              <a:ext uri="{FF2B5EF4-FFF2-40B4-BE49-F238E27FC236}">
                <a16:creationId xmlns:a16="http://schemas.microsoft.com/office/drawing/2014/main" id="{64C04724-61D3-2A15-B995-A05D9217D29F}"/>
              </a:ext>
            </a:extLst>
          </p:cNvPr>
          <p:cNvSpPr txBox="1"/>
          <p:nvPr/>
        </p:nvSpPr>
        <p:spPr>
          <a:xfrm>
            <a:off x="13690719" y="616419"/>
            <a:ext cx="1681871" cy="369332"/>
          </a:xfrm>
          <a:prstGeom prst="rect">
            <a:avLst/>
          </a:prstGeom>
          <a:noFill/>
        </p:spPr>
        <p:txBody>
          <a:bodyPr wrap="none" rtlCol="0">
            <a:spAutoFit/>
          </a:bodyPr>
          <a:lstStyle/>
          <a:p>
            <a:r>
              <a:rPr lang="en-IN" b="0" i="0" dirty="0">
                <a:solidFill>
                  <a:srgbClr val="FFFFFF"/>
                </a:solidFill>
                <a:effectLst/>
              </a:rPr>
              <a:t>Width1366x768</a:t>
            </a:r>
            <a:endParaRPr lang="en-IN" dirty="0"/>
          </a:p>
        </p:txBody>
      </p:sp>
      <p:sp>
        <p:nvSpPr>
          <p:cNvPr id="13" name="TextBox 12">
            <a:extLst>
              <a:ext uri="{FF2B5EF4-FFF2-40B4-BE49-F238E27FC236}">
                <a16:creationId xmlns:a16="http://schemas.microsoft.com/office/drawing/2014/main" id="{7D1D566E-4C2B-383B-CF24-D9DE11204DB2}"/>
              </a:ext>
            </a:extLst>
          </p:cNvPr>
          <p:cNvSpPr txBox="1"/>
          <p:nvPr/>
        </p:nvSpPr>
        <p:spPr>
          <a:xfrm>
            <a:off x="2470443" y="5367006"/>
            <a:ext cx="1744388" cy="369332"/>
          </a:xfrm>
          <a:prstGeom prst="rect">
            <a:avLst/>
          </a:prstGeom>
          <a:noFill/>
        </p:spPr>
        <p:txBody>
          <a:bodyPr wrap="none" rtlCol="0">
            <a:spAutoFit/>
          </a:bodyPr>
          <a:lstStyle/>
          <a:p>
            <a:r>
              <a:rPr lang="en-IN" b="0" i="0" dirty="0">
                <a:solidFill>
                  <a:srgbClr val="FFFFFF"/>
                </a:solidFill>
                <a:effectLst/>
              </a:rPr>
              <a:t>Width:768x1024</a:t>
            </a:r>
            <a:endParaRPr lang="en-IN" dirty="0"/>
          </a:p>
        </p:txBody>
      </p:sp>
      <p:sp>
        <p:nvSpPr>
          <p:cNvPr id="14" name="TextBox 13">
            <a:extLst>
              <a:ext uri="{FF2B5EF4-FFF2-40B4-BE49-F238E27FC236}">
                <a16:creationId xmlns:a16="http://schemas.microsoft.com/office/drawing/2014/main" id="{678E9EFF-B3D9-FE50-B929-EDB8F980F392}"/>
              </a:ext>
            </a:extLst>
          </p:cNvPr>
          <p:cNvSpPr txBox="1"/>
          <p:nvPr/>
        </p:nvSpPr>
        <p:spPr>
          <a:xfrm>
            <a:off x="7499086" y="4953678"/>
            <a:ext cx="4258025" cy="923330"/>
          </a:xfrm>
          <a:prstGeom prst="rect">
            <a:avLst/>
          </a:prstGeom>
          <a:noFill/>
        </p:spPr>
        <p:txBody>
          <a:bodyPr wrap="none" rtlCol="0">
            <a:spAutoFit/>
          </a:bodyPr>
          <a:lstStyle/>
          <a:p>
            <a:r>
              <a:rPr lang="en-US" sz="5400" dirty="0">
                <a:solidFill>
                  <a:schemeClr val="bg1"/>
                </a:solidFill>
              </a:rPr>
              <a:t>Entertainment</a:t>
            </a:r>
            <a:endParaRPr lang="en-IN" sz="5400" dirty="0">
              <a:solidFill>
                <a:schemeClr val="bg1"/>
              </a:solidFill>
            </a:endParaRPr>
          </a:p>
        </p:txBody>
      </p:sp>
      <p:pic>
        <p:nvPicPr>
          <p:cNvPr id="16" name="Picture 15">
            <a:extLst>
              <a:ext uri="{FF2B5EF4-FFF2-40B4-BE49-F238E27FC236}">
                <a16:creationId xmlns:a16="http://schemas.microsoft.com/office/drawing/2014/main" id="{63015170-27BC-3A82-3D95-B55BECE7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331" y="1056276"/>
            <a:ext cx="6732144" cy="3699453"/>
          </a:xfrm>
          <a:prstGeom prst="rect">
            <a:avLst/>
          </a:prstGeom>
        </p:spPr>
      </p:pic>
      <p:pic>
        <p:nvPicPr>
          <p:cNvPr id="18" name="Picture 17">
            <a:extLst>
              <a:ext uri="{FF2B5EF4-FFF2-40B4-BE49-F238E27FC236}">
                <a16:creationId xmlns:a16="http://schemas.microsoft.com/office/drawing/2014/main" id="{C3DDB176-6DFD-8578-EC25-7E52FF1C5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031759"/>
            <a:ext cx="6265461" cy="3518128"/>
          </a:xfrm>
          <a:prstGeom prst="rect">
            <a:avLst/>
          </a:prstGeom>
        </p:spPr>
      </p:pic>
      <p:pic>
        <p:nvPicPr>
          <p:cNvPr id="20" name="Picture 19">
            <a:extLst>
              <a:ext uri="{FF2B5EF4-FFF2-40B4-BE49-F238E27FC236}">
                <a16:creationId xmlns:a16="http://schemas.microsoft.com/office/drawing/2014/main" id="{42829F12-DFD2-A153-8425-31F1A1946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805" y="5911629"/>
            <a:ext cx="3316682" cy="4225111"/>
          </a:xfrm>
          <a:prstGeom prst="rect">
            <a:avLst/>
          </a:prstGeom>
        </p:spPr>
      </p:pic>
      <p:pic>
        <p:nvPicPr>
          <p:cNvPr id="22" name="Picture 21">
            <a:extLst>
              <a:ext uri="{FF2B5EF4-FFF2-40B4-BE49-F238E27FC236}">
                <a16:creationId xmlns:a16="http://schemas.microsoft.com/office/drawing/2014/main" id="{79305333-5D34-9A90-7199-F93524C8BB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5393" y="5809099"/>
            <a:ext cx="2652521" cy="4426360"/>
          </a:xfrm>
          <a:prstGeom prst="rect">
            <a:avLst/>
          </a:prstGeom>
        </p:spPr>
      </p:pic>
    </p:spTree>
    <p:extLst>
      <p:ext uri="{BB962C8B-B14F-4D97-AF65-F5344CB8AC3E}">
        <p14:creationId xmlns:p14="http://schemas.microsoft.com/office/powerpoint/2010/main" val="443416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EB3842-8A21-E46B-3280-85BAA6B20096}"/>
              </a:ext>
            </a:extLst>
          </p:cNvPr>
          <p:cNvSpPr txBox="1"/>
          <p:nvPr/>
        </p:nvSpPr>
        <p:spPr>
          <a:xfrm>
            <a:off x="2141012" y="136741"/>
            <a:ext cx="2746329" cy="461665"/>
          </a:xfrm>
          <a:prstGeom prst="rect">
            <a:avLst/>
          </a:prstGeom>
          <a:noFill/>
        </p:spPr>
        <p:txBody>
          <a:bodyPr wrap="none" rtlCol="0">
            <a:spAutoFit/>
          </a:bodyPr>
          <a:lstStyle/>
          <a:p>
            <a:r>
              <a:rPr lang="en-IN" sz="2400" b="1" i="0" dirty="0">
                <a:solidFill>
                  <a:srgbClr val="FFFFFF"/>
                </a:solidFill>
                <a:effectLst/>
              </a:rPr>
              <a:t>Desktop(full screen)</a:t>
            </a:r>
            <a:endParaRPr lang="en-IN" sz="2400" dirty="0"/>
          </a:p>
        </p:txBody>
      </p:sp>
      <p:sp>
        <p:nvSpPr>
          <p:cNvPr id="7" name="TextBox 6">
            <a:extLst>
              <a:ext uri="{FF2B5EF4-FFF2-40B4-BE49-F238E27FC236}">
                <a16:creationId xmlns:a16="http://schemas.microsoft.com/office/drawing/2014/main" id="{4F28794C-517A-D50B-251F-106078F59D16}"/>
              </a:ext>
            </a:extLst>
          </p:cNvPr>
          <p:cNvSpPr txBox="1"/>
          <p:nvPr/>
        </p:nvSpPr>
        <p:spPr>
          <a:xfrm>
            <a:off x="14096626" y="4836818"/>
            <a:ext cx="1090363" cy="461665"/>
          </a:xfrm>
          <a:prstGeom prst="rect">
            <a:avLst/>
          </a:prstGeom>
          <a:noFill/>
        </p:spPr>
        <p:txBody>
          <a:bodyPr wrap="none" rtlCol="0">
            <a:spAutoFit/>
          </a:bodyPr>
          <a:lstStyle/>
          <a:p>
            <a:r>
              <a:rPr lang="en-IN" sz="2400" b="1" i="0" dirty="0">
                <a:solidFill>
                  <a:srgbClr val="FFFFFF"/>
                </a:solidFill>
                <a:effectLst/>
              </a:rPr>
              <a:t>Mobile</a:t>
            </a:r>
            <a:endParaRPr lang="en-IN" sz="2400" dirty="0"/>
          </a:p>
        </p:txBody>
      </p:sp>
      <p:sp>
        <p:nvSpPr>
          <p:cNvPr id="8" name="TextBox 7">
            <a:extLst>
              <a:ext uri="{FF2B5EF4-FFF2-40B4-BE49-F238E27FC236}">
                <a16:creationId xmlns:a16="http://schemas.microsoft.com/office/drawing/2014/main" id="{87924B41-87C2-DD33-ECA5-6074B79B1D71}"/>
              </a:ext>
            </a:extLst>
          </p:cNvPr>
          <p:cNvSpPr txBox="1"/>
          <p:nvPr/>
        </p:nvSpPr>
        <p:spPr>
          <a:xfrm>
            <a:off x="13079361" y="58146"/>
            <a:ext cx="3124894" cy="461665"/>
          </a:xfrm>
          <a:prstGeom prst="rect">
            <a:avLst/>
          </a:prstGeom>
          <a:noFill/>
        </p:spPr>
        <p:txBody>
          <a:bodyPr wrap="none" rtlCol="0">
            <a:spAutoFit/>
          </a:bodyPr>
          <a:lstStyle/>
          <a:p>
            <a:r>
              <a:rPr lang="en-IN" sz="2400" b="1" i="0" dirty="0">
                <a:solidFill>
                  <a:srgbClr val="FFFFFF"/>
                </a:solidFill>
                <a:effectLst/>
              </a:rPr>
              <a:t>Laptop(medium screen</a:t>
            </a:r>
            <a:endParaRPr lang="en-IN" sz="2400" dirty="0"/>
          </a:p>
        </p:txBody>
      </p:sp>
      <p:sp>
        <p:nvSpPr>
          <p:cNvPr id="9" name="TextBox 8">
            <a:extLst>
              <a:ext uri="{FF2B5EF4-FFF2-40B4-BE49-F238E27FC236}">
                <a16:creationId xmlns:a16="http://schemas.microsoft.com/office/drawing/2014/main" id="{D47324B0-E627-6E01-22D5-FD4BFF14219B}"/>
              </a:ext>
            </a:extLst>
          </p:cNvPr>
          <p:cNvSpPr txBox="1"/>
          <p:nvPr/>
        </p:nvSpPr>
        <p:spPr>
          <a:xfrm>
            <a:off x="2329410" y="4889639"/>
            <a:ext cx="2143472" cy="461665"/>
          </a:xfrm>
          <a:prstGeom prst="rect">
            <a:avLst/>
          </a:prstGeom>
          <a:noFill/>
        </p:spPr>
        <p:txBody>
          <a:bodyPr wrap="none" rtlCol="0">
            <a:spAutoFit/>
          </a:bodyPr>
          <a:lstStyle/>
          <a:p>
            <a:r>
              <a:rPr lang="en-IN" sz="2400" b="1" i="0" dirty="0">
                <a:solidFill>
                  <a:srgbClr val="FFFFFF"/>
                </a:solidFill>
                <a:effectLst/>
              </a:rPr>
              <a:t>Tablet(portrait)</a:t>
            </a:r>
            <a:endParaRPr lang="en-IN" sz="2400" dirty="0"/>
          </a:p>
        </p:txBody>
      </p:sp>
      <p:sp>
        <p:nvSpPr>
          <p:cNvPr id="10" name="TextBox 9">
            <a:extLst>
              <a:ext uri="{FF2B5EF4-FFF2-40B4-BE49-F238E27FC236}">
                <a16:creationId xmlns:a16="http://schemas.microsoft.com/office/drawing/2014/main" id="{B603179F-7FBC-F2AC-FD5F-2D56655BCEDC}"/>
              </a:ext>
            </a:extLst>
          </p:cNvPr>
          <p:cNvSpPr txBox="1"/>
          <p:nvPr/>
        </p:nvSpPr>
        <p:spPr>
          <a:xfrm>
            <a:off x="2583474" y="533184"/>
            <a:ext cx="1861407" cy="369332"/>
          </a:xfrm>
          <a:prstGeom prst="rect">
            <a:avLst/>
          </a:prstGeom>
          <a:noFill/>
        </p:spPr>
        <p:txBody>
          <a:bodyPr wrap="none" rtlCol="0">
            <a:spAutoFit/>
          </a:bodyPr>
          <a:lstStyle/>
          <a:p>
            <a:r>
              <a:rPr lang="en-IN" b="0" i="0" dirty="0">
                <a:solidFill>
                  <a:srgbClr val="FFFFFF"/>
                </a:solidFill>
                <a:effectLst/>
              </a:rPr>
              <a:t>Width:1920x1080</a:t>
            </a:r>
            <a:endParaRPr lang="en-IN" dirty="0"/>
          </a:p>
        </p:txBody>
      </p:sp>
      <p:sp>
        <p:nvSpPr>
          <p:cNvPr id="11" name="TextBox 10">
            <a:extLst>
              <a:ext uri="{FF2B5EF4-FFF2-40B4-BE49-F238E27FC236}">
                <a16:creationId xmlns:a16="http://schemas.microsoft.com/office/drawing/2014/main" id="{7CBE543D-8E3C-4C89-A091-439756E5814D}"/>
              </a:ext>
            </a:extLst>
          </p:cNvPr>
          <p:cNvSpPr txBox="1"/>
          <p:nvPr/>
        </p:nvSpPr>
        <p:spPr>
          <a:xfrm>
            <a:off x="13690719" y="5379572"/>
            <a:ext cx="1627369" cy="369332"/>
          </a:xfrm>
          <a:prstGeom prst="rect">
            <a:avLst/>
          </a:prstGeom>
          <a:noFill/>
        </p:spPr>
        <p:txBody>
          <a:bodyPr wrap="none" rtlCol="0">
            <a:spAutoFit/>
          </a:bodyPr>
          <a:lstStyle/>
          <a:p>
            <a:r>
              <a:rPr lang="en-IN" b="0" i="0" dirty="0">
                <a:solidFill>
                  <a:srgbClr val="FFFFFF"/>
                </a:solidFill>
                <a:effectLst/>
              </a:rPr>
              <a:t>Width:375x667</a:t>
            </a:r>
            <a:endParaRPr lang="en-IN" dirty="0"/>
          </a:p>
        </p:txBody>
      </p:sp>
      <p:sp>
        <p:nvSpPr>
          <p:cNvPr id="12" name="TextBox 11">
            <a:extLst>
              <a:ext uri="{FF2B5EF4-FFF2-40B4-BE49-F238E27FC236}">
                <a16:creationId xmlns:a16="http://schemas.microsoft.com/office/drawing/2014/main" id="{6AF4A3AE-DF34-E104-CC0F-EB84699ADCC5}"/>
              </a:ext>
            </a:extLst>
          </p:cNvPr>
          <p:cNvSpPr txBox="1"/>
          <p:nvPr/>
        </p:nvSpPr>
        <p:spPr>
          <a:xfrm>
            <a:off x="13690719" y="616419"/>
            <a:ext cx="1681871" cy="369332"/>
          </a:xfrm>
          <a:prstGeom prst="rect">
            <a:avLst/>
          </a:prstGeom>
          <a:noFill/>
        </p:spPr>
        <p:txBody>
          <a:bodyPr wrap="none" rtlCol="0">
            <a:spAutoFit/>
          </a:bodyPr>
          <a:lstStyle/>
          <a:p>
            <a:r>
              <a:rPr lang="en-IN" b="0" i="0" dirty="0">
                <a:solidFill>
                  <a:srgbClr val="FFFFFF"/>
                </a:solidFill>
                <a:effectLst/>
              </a:rPr>
              <a:t>Width1366x768</a:t>
            </a:r>
            <a:endParaRPr lang="en-IN" dirty="0"/>
          </a:p>
        </p:txBody>
      </p:sp>
      <p:sp>
        <p:nvSpPr>
          <p:cNvPr id="13" name="TextBox 12">
            <a:extLst>
              <a:ext uri="{FF2B5EF4-FFF2-40B4-BE49-F238E27FC236}">
                <a16:creationId xmlns:a16="http://schemas.microsoft.com/office/drawing/2014/main" id="{549D6261-B1D7-9EA1-88CC-9F9E369E3C11}"/>
              </a:ext>
            </a:extLst>
          </p:cNvPr>
          <p:cNvSpPr txBox="1"/>
          <p:nvPr/>
        </p:nvSpPr>
        <p:spPr>
          <a:xfrm>
            <a:off x="2470443" y="5367006"/>
            <a:ext cx="1744388" cy="369332"/>
          </a:xfrm>
          <a:prstGeom prst="rect">
            <a:avLst/>
          </a:prstGeom>
          <a:noFill/>
        </p:spPr>
        <p:txBody>
          <a:bodyPr wrap="none" rtlCol="0">
            <a:spAutoFit/>
          </a:bodyPr>
          <a:lstStyle/>
          <a:p>
            <a:r>
              <a:rPr lang="en-IN" b="0" i="0" dirty="0">
                <a:solidFill>
                  <a:srgbClr val="FFFFFF"/>
                </a:solidFill>
                <a:effectLst/>
              </a:rPr>
              <a:t>Width:768x1024</a:t>
            </a:r>
            <a:endParaRPr lang="en-IN" dirty="0"/>
          </a:p>
        </p:txBody>
      </p:sp>
      <p:sp>
        <p:nvSpPr>
          <p:cNvPr id="14" name="TextBox 13">
            <a:extLst>
              <a:ext uri="{FF2B5EF4-FFF2-40B4-BE49-F238E27FC236}">
                <a16:creationId xmlns:a16="http://schemas.microsoft.com/office/drawing/2014/main" id="{2D323CC1-47EA-E4CD-E781-51974A774D16}"/>
              </a:ext>
            </a:extLst>
          </p:cNvPr>
          <p:cNvSpPr txBox="1"/>
          <p:nvPr/>
        </p:nvSpPr>
        <p:spPr>
          <a:xfrm>
            <a:off x="7499086" y="4953678"/>
            <a:ext cx="3440365" cy="923330"/>
          </a:xfrm>
          <a:prstGeom prst="rect">
            <a:avLst/>
          </a:prstGeom>
          <a:noFill/>
        </p:spPr>
        <p:txBody>
          <a:bodyPr wrap="none" rtlCol="0">
            <a:spAutoFit/>
          </a:bodyPr>
          <a:lstStyle/>
          <a:p>
            <a:r>
              <a:rPr lang="en-US" sz="5400" dirty="0">
                <a:solidFill>
                  <a:schemeClr val="bg1"/>
                </a:solidFill>
              </a:rPr>
              <a:t>Accessories</a:t>
            </a:r>
            <a:endParaRPr lang="en-IN" sz="5400" dirty="0">
              <a:solidFill>
                <a:schemeClr val="bg1"/>
              </a:solidFill>
            </a:endParaRPr>
          </a:p>
        </p:txBody>
      </p:sp>
      <p:pic>
        <p:nvPicPr>
          <p:cNvPr id="16" name="Picture 15">
            <a:extLst>
              <a:ext uri="{FF2B5EF4-FFF2-40B4-BE49-F238E27FC236}">
                <a16:creationId xmlns:a16="http://schemas.microsoft.com/office/drawing/2014/main" id="{8490AF4C-51BF-57B5-3CF2-181A644ED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41" y="902516"/>
            <a:ext cx="7160021" cy="4001918"/>
          </a:xfrm>
          <a:prstGeom prst="rect">
            <a:avLst/>
          </a:prstGeom>
        </p:spPr>
      </p:pic>
      <p:pic>
        <p:nvPicPr>
          <p:cNvPr id="18" name="Picture 17">
            <a:extLst>
              <a:ext uri="{FF2B5EF4-FFF2-40B4-BE49-F238E27FC236}">
                <a16:creationId xmlns:a16="http://schemas.microsoft.com/office/drawing/2014/main" id="{2FA08837-0D37-FD80-38B8-26D2AD25D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5758" y="5894577"/>
            <a:ext cx="2525187" cy="4334277"/>
          </a:xfrm>
          <a:prstGeom prst="rect">
            <a:avLst/>
          </a:prstGeom>
        </p:spPr>
      </p:pic>
      <p:pic>
        <p:nvPicPr>
          <p:cNvPr id="20" name="Picture 19">
            <a:extLst>
              <a:ext uri="{FF2B5EF4-FFF2-40B4-BE49-F238E27FC236}">
                <a16:creationId xmlns:a16="http://schemas.microsoft.com/office/drawing/2014/main" id="{2A20759D-3618-A228-31A9-E50613C20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634" y="5861873"/>
            <a:ext cx="3440365" cy="4422420"/>
          </a:xfrm>
          <a:prstGeom prst="rect">
            <a:avLst/>
          </a:prstGeom>
        </p:spPr>
      </p:pic>
      <p:pic>
        <p:nvPicPr>
          <p:cNvPr id="22" name="Picture 21">
            <a:extLst>
              <a:ext uri="{FF2B5EF4-FFF2-40B4-BE49-F238E27FC236}">
                <a16:creationId xmlns:a16="http://schemas.microsoft.com/office/drawing/2014/main" id="{83E06702-B386-AB02-53D6-80823E5BE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1197274"/>
            <a:ext cx="6322836" cy="3564643"/>
          </a:xfrm>
          <a:prstGeom prst="rect">
            <a:avLst/>
          </a:prstGeom>
        </p:spPr>
      </p:pic>
    </p:spTree>
    <p:extLst>
      <p:ext uri="{BB962C8B-B14F-4D97-AF65-F5344CB8AC3E}">
        <p14:creationId xmlns:p14="http://schemas.microsoft.com/office/powerpoint/2010/main" val="3206597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481AC4-415B-237C-FBD4-A755CAC0FE92}"/>
              </a:ext>
            </a:extLst>
          </p:cNvPr>
          <p:cNvSpPr txBox="1"/>
          <p:nvPr/>
        </p:nvSpPr>
        <p:spPr>
          <a:xfrm>
            <a:off x="2141012" y="136741"/>
            <a:ext cx="2746329" cy="461665"/>
          </a:xfrm>
          <a:prstGeom prst="rect">
            <a:avLst/>
          </a:prstGeom>
          <a:noFill/>
        </p:spPr>
        <p:txBody>
          <a:bodyPr wrap="none" rtlCol="0">
            <a:spAutoFit/>
          </a:bodyPr>
          <a:lstStyle/>
          <a:p>
            <a:r>
              <a:rPr lang="en-IN" sz="2400" b="1" i="0" dirty="0">
                <a:solidFill>
                  <a:srgbClr val="FFFFFF"/>
                </a:solidFill>
                <a:effectLst/>
              </a:rPr>
              <a:t>Desktop(full screen)</a:t>
            </a:r>
            <a:endParaRPr lang="en-IN" sz="2400" dirty="0"/>
          </a:p>
        </p:txBody>
      </p:sp>
      <p:sp>
        <p:nvSpPr>
          <p:cNvPr id="7" name="TextBox 6">
            <a:extLst>
              <a:ext uri="{FF2B5EF4-FFF2-40B4-BE49-F238E27FC236}">
                <a16:creationId xmlns:a16="http://schemas.microsoft.com/office/drawing/2014/main" id="{555764A1-6070-11D8-1904-6BD0238AD7B3}"/>
              </a:ext>
            </a:extLst>
          </p:cNvPr>
          <p:cNvSpPr txBox="1"/>
          <p:nvPr/>
        </p:nvSpPr>
        <p:spPr>
          <a:xfrm>
            <a:off x="14096626" y="4836818"/>
            <a:ext cx="1090363" cy="461665"/>
          </a:xfrm>
          <a:prstGeom prst="rect">
            <a:avLst/>
          </a:prstGeom>
          <a:noFill/>
        </p:spPr>
        <p:txBody>
          <a:bodyPr wrap="none" rtlCol="0">
            <a:spAutoFit/>
          </a:bodyPr>
          <a:lstStyle/>
          <a:p>
            <a:r>
              <a:rPr lang="en-IN" sz="2400" b="1" i="0" dirty="0">
                <a:solidFill>
                  <a:srgbClr val="FFFFFF"/>
                </a:solidFill>
                <a:effectLst/>
              </a:rPr>
              <a:t>Mobile</a:t>
            </a:r>
            <a:endParaRPr lang="en-IN" sz="2400" dirty="0"/>
          </a:p>
        </p:txBody>
      </p:sp>
      <p:sp>
        <p:nvSpPr>
          <p:cNvPr id="8" name="TextBox 7">
            <a:extLst>
              <a:ext uri="{FF2B5EF4-FFF2-40B4-BE49-F238E27FC236}">
                <a16:creationId xmlns:a16="http://schemas.microsoft.com/office/drawing/2014/main" id="{47D56F4C-5DD7-D885-6A7E-587BC7723583}"/>
              </a:ext>
            </a:extLst>
          </p:cNvPr>
          <p:cNvSpPr txBox="1"/>
          <p:nvPr/>
        </p:nvSpPr>
        <p:spPr>
          <a:xfrm>
            <a:off x="13079361" y="58146"/>
            <a:ext cx="3124894" cy="461665"/>
          </a:xfrm>
          <a:prstGeom prst="rect">
            <a:avLst/>
          </a:prstGeom>
          <a:noFill/>
        </p:spPr>
        <p:txBody>
          <a:bodyPr wrap="none" rtlCol="0">
            <a:spAutoFit/>
          </a:bodyPr>
          <a:lstStyle/>
          <a:p>
            <a:r>
              <a:rPr lang="en-IN" sz="2400" b="1" i="0" dirty="0">
                <a:solidFill>
                  <a:srgbClr val="FFFFFF"/>
                </a:solidFill>
                <a:effectLst/>
              </a:rPr>
              <a:t>Laptop(medium screen</a:t>
            </a:r>
            <a:endParaRPr lang="en-IN" sz="2400" dirty="0"/>
          </a:p>
        </p:txBody>
      </p:sp>
      <p:sp>
        <p:nvSpPr>
          <p:cNvPr id="9" name="TextBox 8">
            <a:extLst>
              <a:ext uri="{FF2B5EF4-FFF2-40B4-BE49-F238E27FC236}">
                <a16:creationId xmlns:a16="http://schemas.microsoft.com/office/drawing/2014/main" id="{A9263D6D-4746-CECA-1636-69AB781F56F8}"/>
              </a:ext>
            </a:extLst>
          </p:cNvPr>
          <p:cNvSpPr txBox="1"/>
          <p:nvPr/>
        </p:nvSpPr>
        <p:spPr>
          <a:xfrm>
            <a:off x="2329410" y="4889639"/>
            <a:ext cx="2143472" cy="461665"/>
          </a:xfrm>
          <a:prstGeom prst="rect">
            <a:avLst/>
          </a:prstGeom>
          <a:noFill/>
        </p:spPr>
        <p:txBody>
          <a:bodyPr wrap="none" rtlCol="0">
            <a:spAutoFit/>
          </a:bodyPr>
          <a:lstStyle/>
          <a:p>
            <a:r>
              <a:rPr lang="en-IN" sz="2400" b="1" i="0" dirty="0">
                <a:solidFill>
                  <a:srgbClr val="FFFFFF"/>
                </a:solidFill>
                <a:effectLst/>
              </a:rPr>
              <a:t>Tablet(portrait)</a:t>
            </a:r>
            <a:endParaRPr lang="en-IN" sz="2400" dirty="0"/>
          </a:p>
        </p:txBody>
      </p:sp>
      <p:sp>
        <p:nvSpPr>
          <p:cNvPr id="10" name="TextBox 9">
            <a:extLst>
              <a:ext uri="{FF2B5EF4-FFF2-40B4-BE49-F238E27FC236}">
                <a16:creationId xmlns:a16="http://schemas.microsoft.com/office/drawing/2014/main" id="{9D640CBC-12E0-9B9E-26B7-B9ACEDEE1299}"/>
              </a:ext>
            </a:extLst>
          </p:cNvPr>
          <p:cNvSpPr txBox="1"/>
          <p:nvPr/>
        </p:nvSpPr>
        <p:spPr>
          <a:xfrm>
            <a:off x="2583474" y="533184"/>
            <a:ext cx="1861407" cy="369332"/>
          </a:xfrm>
          <a:prstGeom prst="rect">
            <a:avLst/>
          </a:prstGeom>
          <a:noFill/>
        </p:spPr>
        <p:txBody>
          <a:bodyPr wrap="none" rtlCol="0">
            <a:spAutoFit/>
          </a:bodyPr>
          <a:lstStyle/>
          <a:p>
            <a:r>
              <a:rPr lang="en-IN" b="0" i="0" dirty="0">
                <a:solidFill>
                  <a:srgbClr val="FFFFFF"/>
                </a:solidFill>
                <a:effectLst/>
              </a:rPr>
              <a:t>Width:1920x1080</a:t>
            </a:r>
            <a:endParaRPr lang="en-IN" dirty="0"/>
          </a:p>
        </p:txBody>
      </p:sp>
      <p:sp>
        <p:nvSpPr>
          <p:cNvPr id="11" name="TextBox 10">
            <a:extLst>
              <a:ext uri="{FF2B5EF4-FFF2-40B4-BE49-F238E27FC236}">
                <a16:creationId xmlns:a16="http://schemas.microsoft.com/office/drawing/2014/main" id="{BBFA416D-627C-65CA-365D-E784F180198F}"/>
              </a:ext>
            </a:extLst>
          </p:cNvPr>
          <p:cNvSpPr txBox="1"/>
          <p:nvPr/>
        </p:nvSpPr>
        <p:spPr>
          <a:xfrm>
            <a:off x="13690719" y="5379572"/>
            <a:ext cx="1627369" cy="369332"/>
          </a:xfrm>
          <a:prstGeom prst="rect">
            <a:avLst/>
          </a:prstGeom>
          <a:noFill/>
        </p:spPr>
        <p:txBody>
          <a:bodyPr wrap="none" rtlCol="0">
            <a:spAutoFit/>
          </a:bodyPr>
          <a:lstStyle/>
          <a:p>
            <a:r>
              <a:rPr lang="en-IN" b="0" i="0" dirty="0">
                <a:solidFill>
                  <a:srgbClr val="FFFFFF"/>
                </a:solidFill>
                <a:effectLst/>
              </a:rPr>
              <a:t>Width:375x667</a:t>
            </a:r>
            <a:endParaRPr lang="en-IN" dirty="0"/>
          </a:p>
        </p:txBody>
      </p:sp>
      <p:sp>
        <p:nvSpPr>
          <p:cNvPr id="12" name="TextBox 11">
            <a:extLst>
              <a:ext uri="{FF2B5EF4-FFF2-40B4-BE49-F238E27FC236}">
                <a16:creationId xmlns:a16="http://schemas.microsoft.com/office/drawing/2014/main" id="{0A7A8ED1-0E0D-B704-755F-47DE3C5ECB72}"/>
              </a:ext>
            </a:extLst>
          </p:cNvPr>
          <p:cNvSpPr txBox="1"/>
          <p:nvPr/>
        </p:nvSpPr>
        <p:spPr>
          <a:xfrm>
            <a:off x="13690719" y="616419"/>
            <a:ext cx="1681871" cy="369332"/>
          </a:xfrm>
          <a:prstGeom prst="rect">
            <a:avLst/>
          </a:prstGeom>
          <a:noFill/>
        </p:spPr>
        <p:txBody>
          <a:bodyPr wrap="none" rtlCol="0">
            <a:spAutoFit/>
          </a:bodyPr>
          <a:lstStyle/>
          <a:p>
            <a:r>
              <a:rPr lang="en-IN" b="0" i="0" dirty="0">
                <a:solidFill>
                  <a:srgbClr val="FFFFFF"/>
                </a:solidFill>
                <a:effectLst/>
              </a:rPr>
              <a:t>Width1366x768</a:t>
            </a:r>
            <a:endParaRPr lang="en-IN" dirty="0"/>
          </a:p>
        </p:txBody>
      </p:sp>
      <p:sp>
        <p:nvSpPr>
          <p:cNvPr id="13" name="TextBox 12">
            <a:extLst>
              <a:ext uri="{FF2B5EF4-FFF2-40B4-BE49-F238E27FC236}">
                <a16:creationId xmlns:a16="http://schemas.microsoft.com/office/drawing/2014/main" id="{B2AAC84C-8F6B-7D4F-0746-CC822FD26B37}"/>
              </a:ext>
            </a:extLst>
          </p:cNvPr>
          <p:cNvSpPr txBox="1"/>
          <p:nvPr/>
        </p:nvSpPr>
        <p:spPr>
          <a:xfrm>
            <a:off x="2470443" y="5367006"/>
            <a:ext cx="1744388" cy="369332"/>
          </a:xfrm>
          <a:prstGeom prst="rect">
            <a:avLst/>
          </a:prstGeom>
          <a:noFill/>
        </p:spPr>
        <p:txBody>
          <a:bodyPr wrap="none" rtlCol="0">
            <a:spAutoFit/>
          </a:bodyPr>
          <a:lstStyle/>
          <a:p>
            <a:r>
              <a:rPr lang="en-IN" b="0" i="0" dirty="0">
                <a:solidFill>
                  <a:srgbClr val="FFFFFF"/>
                </a:solidFill>
                <a:effectLst/>
              </a:rPr>
              <a:t>Width:768x1024</a:t>
            </a:r>
            <a:endParaRPr lang="en-IN" dirty="0"/>
          </a:p>
        </p:txBody>
      </p:sp>
      <p:sp>
        <p:nvSpPr>
          <p:cNvPr id="14" name="TextBox 13">
            <a:extLst>
              <a:ext uri="{FF2B5EF4-FFF2-40B4-BE49-F238E27FC236}">
                <a16:creationId xmlns:a16="http://schemas.microsoft.com/office/drawing/2014/main" id="{F643BE01-24F8-C6DA-98F5-B2E9706DBA4E}"/>
              </a:ext>
            </a:extLst>
          </p:cNvPr>
          <p:cNvSpPr txBox="1"/>
          <p:nvPr/>
        </p:nvSpPr>
        <p:spPr>
          <a:xfrm>
            <a:off x="7499086" y="4953678"/>
            <a:ext cx="2433680" cy="923330"/>
          </a:xfrm>
          <a:prstGeom prst="rect">
            <a:avLst/>
          </a:prstGeom>
          <a:noFill/>
        </p:spPr>
        <p:txBody>
          <a:bodyPr wrap="none" rtlCol="0">
            <a:spAutoFit/>
          </a:bodyPr>
          <a:lstStyle/>
          <a:p>
            <a:r>
              <a:rPr lang="en-US" sz="5400" dirty="0">
                <a:solidFill>
                  <a:schemeClr val="bg1"/>
                </a:solidFill>
              </a:rPr>
              <a:t>Support</a:t>
            </a:r>
            <a:endParaRPr lang="en-IN" sz="5400" dirty="0">
              <a:solidFill>
                <a:schemeClr val="bg1"/>
              </a:solidFill>
            </a:endParaRPr>
          </a:p>
        </p:txBody>
      </p:sp>
      <p:pic>
        <p:nvPicPr>
          <p:cNvPr id="16" name="Picture 15">
            <a:extLst>
              <a:ext uri="{FF2B5EF4-FFF2-40B4-BE49-F238E27FC236}">
                <a16:creationId xmlns:a16="http://schemas.microsoft.com/office/drawing/2014/main" id="{F485B4F0-1A75-FA84-1CDB-4FA48F524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824" y="5778675"/>
            <a:ext cx="3512703" cy="4478553"/>
          </a:xfrm>
          <a:prstGeom prst="rect">
            <a:avLst/>
          </a:prstGeom>
        </p:spPr>
      </p:pic>
      <p:pic>
        <p:nvPicPr>
          <p:cNvPr id="18" name="Picture 17">
            <a:extLst>
              <a:ext uri="{FF2B5EF4-FFF2-40B4-BE49-F238E27FC236}">
                <a16:creationId xmlns:a16="http://schemas.microsoft.com/office/drawing/2014/main" id="{5DC0C37A-9CCC-BDA7-1F33-B71FC45F9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9673" y="5748904"/>
            <a:ext cx="2649572" cy="4538096"/>
          </a:xfrm>
          <a:prstGeom prst="rect">
            <a:avLst/>
          </a:prstGeom>
        </p:spPr>
      </p:pic>
      <p:pic>
        <p:nvPicPr>
          <p:cNvPr id="20" name="Picture 19">
            <a:extLst>
              <a:ext uri="{FF2B5EF4-FFF2-40B4-BE49-F238E27FC236}">
                <a16:creationId xmlns:a16="http://schemas.microsoft.com/office/drawing/2014/main" id="{C83045D4-06D0-A439-B7E7-145D2DA9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7629" y="1140354"/>
            <a:ext cx="6597941" cy="3683385"/>
          </a:xfrm>
          <a:prstGeom prst="rect">
            <a:avLst/>
          </a:prstGeom>
        </p:spPr>
      </p:pic>
      <p:pic>
        <p:nvPicPr>
          <p:cNvPr id="22" name="Picture 21">
            <a:extLst>
              <a:ext uri="{FF2B5EF4-FFF2-40B4-BE49-F238E27FC236}">
                <a16:creationId xmlns:a16="http://schemas.microsoft.com/office/drawing/2014/main" id="{E6CFFDB6-6F0D-07E7-0952-A14B55EBCA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946658"/>
            <a:ext cx="6916076" cy="3862381"/>
          </a:xfrm>
          <a:prstGeom prst="rect">
            <a:avLst/>
          </a:prstGeom>
        </p:spPr>
      </p:pic>
    </p:spTree>
    <p:extLst>
      <p:ext uri="{BB962C8B-B14F-4D97-AF65-F5344CB8AC3E}">
        <p14:creationId xmlns:p14="http://schemas.microsoft.com/office/powerpoint/2010/main" val="3553927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AAB8AA-AB02-8F7A-5E05-6D38AEE0FE61}"/>
              </a:ext>
            </a:extLst>
          </p:cNvPr>
          <p:cNvSpPr txBox="1"/>
          <p:nvPr/>
        </p:nvSpPr>
        <p:spPr>
          <a:xfrm>
            <a:off x="3124200" y="3250674"/>
            <a:ext cx="12039600" cy="3785652"/>
          </a:xfrm>
          <a:prstGeom prst="rect">
            <a:avLst/>
          </a:prstGeom>
          <a:noFill/>
        </p:spPr>
        <p:txBody>
          <a:bodyPr wrap="square" rtlCol="0">
            <a:spAutoFit/>
          </a:bodyPr>
          <a:lstStyle/>
          <a:p>
            <a:pPr algn="ctr"/>
            <a:r>
              <a:rPr lang="en-US" sz="6000" b="0" i="0" u="none" strike="noStrike" dirty="0">
                <a:solidFill>
                  <a:schemeClr val="bg1"/>
                </a:solidFill>
                <a:effectLst/>
                <a:latin typeface="Arial" panose="020B0604020202020204" pitchFamily="34" charset="0"/>
              </a:rPr>
              <a:t>Identify common website design mistakes to avoid, such as cluttered layouts and slow loading times. (List at least 5 suggestions).</a:t>
            </a:r>
            <a:endParaRPr lang="en-IN" sz="6000" dirty="0">
              <a:solidFill>
                <a:schemeClr val="bg1"/>
              </a:solidFill>
            </a:endParaRPr>
          </a:p>
        </p:txBody>
      </p:sp>
    </p:spTree>
    <p:extLst>
      <p:ext uri="{BB962C8B-B14F-4D97-AF65-F5344CB8AC3E}">
        <p14:creationId xmlns:p14="http://schemas.microsoft.com/office/powerpoint/2010/main" val="1182178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DCF18D-6F90-27C1-4D15-D24ADB39E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1" y="1879624"/>
            <a:ext cx="7615022" cy="4290085"/>
          </a:xfrm>
          <a:prstGeom prst="rect">
            <a:avLst/>
          </a:prstGeom>
        </p:spPr>
      </p:pic>
      <p:pic>
        <p:nvPicPr>
          <p:cNvPr id="5" name="Picture 4">
            <a:extLst>
              <a:ext uri="{FF2B5EF4-FFF2-40B4-BE49-F238E27FC236}">
                <a16:creationId xmlns:a16="http://schemas.microsoft.com/office/drawing/2014/main" id="{DFFACA02-D6C3-3AEF-516A-18A98AF8D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199" y="1879624"/>
            <a:ext cx="7543801" cy="4290085"/>
          </a:xfrm>
          <a:prstGeom prst="rect">
            <a:avLst/>
          </a:prstGeom>
        </p:spPr>
      </p:pic>
      <p:sp>
        <p:nvSpPr>
          <p:cNvPr id="8" name="TextBox 7">
            <a:extLst>
              <a:ext uri="{FF2B5EF4-FFF2-40B4-BE49-F238E27FC236}">
                <a16:creationId xmlns:a16="http://schemas.microsoft.com/office/drawing/2014/main" id="{E64C2B40-968F-2A8B-ED19-00AD1B31F5DB}"/>
              </a:ext>
            </a:extLst>
          </p:cNvPr>
          <p:cNvSpPr txBox="1"/>
          <p:nvPr/>
        </p:nvSpPr>
        <p:spPr>
          <a:xfrm>
            <a:off x="5257800" y="571500"/>
            <a:ext cx="7077066" cy="830997"/>
          </a:xfrm>
          <a:prstGeom prst="rect">
            <a:avLst/>
          </a:prstGeom>
          <a:noFill/>
        </p:spPr>
        <p:txBody>
          <a:bodyPr wrap="none" rtlCol="0">
            <a:spAutoFit/>
          </a:bodyPr>
          <a:lstStyle/>
          <a:p>
            <a:r>
              <a:rPr lang="en-IN" sz="4800" dirty="0">
                <a:solidFill>
                  <a:schemeClr val="bg1"/>
                </a:solidFill>
              </a:rPr>
              <a:t>1. Optimized Loading Times</a:t>
            </a:r>
          </a:p>
        </p:txBody>
      </p:sp>
      <p:sp>
        <p:nvSpPr>
          <p:cNvPr id="9" name="TextBox 8">
            <a:extLst>
              <a:ext uri="{FF2B5EF4-FFF2-40B4-BE49-F238E27FC236}">
                <a16:creationId xmlns:a16="http://schemas.microsoft.com/office/drawing/2014/main" id="{A155765A-D1E4-124A-79B0-DF8E4863A95B}"/>
              </a:ext>
            </a:extLst>
          </p:cNvPr>
          <p:cNvSpPr txBox="1"/>
          <p:nvPr/>
        </p:nvSpPr>
        <p:spPr>
          <a:xfrm rot="10800000" flipV="1">
            <a:off x="1600199" y="6438900"/>
            <a:ext cx="15735301" cy="3539430"/>
          </a:xfrm>
          <a:prstGeom prst="rect">
            <a:avLst/>
          </a:prstGeom>
          <a:noFill/>
        </p:spPr>
        <p:txBody>
          <a:bodyPr wrap="square" rtlCol="0">
            <a:spAutoFit/>
          </a:bodyPr>
          <a:lstStyle/>
          <a:p>
            <a:r>
              <a:rPr lang="en-US" sz="3200" u="sng" dirty="0">
                <a:solidFill>
                  <a:schemeClr val="bg1"/>
                </a:solidFill>
              </a:rPr>
              <a:t>Issue: </a:t>
            </a:r>
          </a:p>
          <a:p>
            <a:r>
              <a:rPr lang="en-US" sz="3200" dirty="0">
                <a:solidFill>
                  <a:schemeClr val="bg1"/>
                </a:solidFill>
              </a:rPr>
              <a:t>	Slow loading times can discourage users from exploring the site further. Large images and excessive scripts may contribute to delays in loading.</a:t>
            </a:r>
          </a:p>
          <a:p>
            <a:r>
              <a:rPr lang="en-US" sz="3200" u="sng" dirty="0">
                <a:solidFill>
                  <a:schemeClr val="bg1"/>
                </a:solidFill>
              </a:rPr>
              <a:t>Solution:</a:t>
            </a:r>
          </a:p>
          <a:p>
            <a:r>
              <a:rPr lang="en-US" sz="3200" dirty="0">
                <a:solidFill>
                  <a:schemeClr val="bg1"/>
                </a:solidFill>
              </a:rPr>
              <a:t>	Optimize images, minimize HTTP requests, and use efficient coding practices. Consider using a Content Delivery Network (CDN) and a reliable hosting provider to improve loading speed</a:t>
            </a:r>
            <a:endParaRPr lang="en-IN" sz="3200" dirty="0">
              <a:solidFill>
                <a:schemeClr val="bg1"/>
              </a:solidFill>
            </a:endParaRPr>
          </a:p>
        </p:txBody>
      </p:sp>
    </p:spTree>
    <p:extLst>
      <p:ext uri="{BB962C8B-B14F-4D97-AF65-F5344CB8AC3E}">
        <p14:creationId xmlns:p14="http://schemas.microsoft.com/office/powerpoint/2010/main" val="290904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E2AF40-FA00-1BF9-0B13-25798C5F976A}"/>
              </a:ext>
            </a:extLst>
          </p:cNvPr>
          <p:cNvSpPr txBox="1"/>
          <p:nvPr/>
        </p:nvSpPr>
        <p:spPr>
          <a:xfrm>
            <a:off x="2933700" y="2388900"/>
            <a:ext cx="12420600" cy="5509200"/>
          </a:xfrm>
          <a:prstGeom prst="rect">
            <a:avLst/>
          </a:prstGeom>
          <a:noFill/>
        </p:spPr>
        <p:txBody>
          <a:bodyPr wrap="square" rtlCol="0">
            <a:spAutoFit/>
          </a:bodyPr>
          <a:lstStyle/>
          <a:p>
            <a:r>
              <a:rPr lang="en-US" sz="4400" u="sng" dirty="0">
                <a:solidFill>
                  <a:schemeClr val="bg1"/>
                </a:solidFill>
              </a:rPr>
              <a:t>Overemphasis on Visuals</a:t>
            </a:r>
          </a:p>
          <a:p>
            <a:r>
              <a:rPr lang="en-US" sz="4400" dirty="0">
                <a:solidFill>
                  <a:schemeClr val="bg1"/>
                </a:solidFill>
              </a:rPr>
              <a:t>	Issue: Heavy reliance on high-quality images and animations can slow down loading times, especially on slower internet connections.</a:t>
            </a:r>
          </a:p>
          <a:p>
            <a:r>
              <a:rPr lang="en-US" sz="4400" dirty="0">
                <a:solidFill>
                  <a:schemeClr val="bg1"/>
                </a:solidFill>
              </a:rPr>
              <a:t>	Solution: Optimize images and animations for faster loading times by using modern image formats (e.g., </a:t>
            </a:r>
            <a:r>
              <a:rPr lang="en-US" sz="4400" dirty="0" err="1">
                <a:solidFill>
                  <a:schemeClr val="bg1"/>
                </a:solidFill>
              </a:rPr>
              <a:t>WebP</a:t>
            </a:r>
            <a:r>
              <a:rPr lang="en-US" sz="4400" dirty="0">
                <a:solidFill>
                  <a:schemeClr val="bg1"/>
                </a:solidFill>
              </a:rPr>
              <a:t>), compressing files, and employing lazy loading techniques.</a:t>
            </a:r>
            <a:endParaRPr lang="en-IN" sz="4400" dirty="0">
              <a:solidFill>
                <a:schemeClr val="bg1"/>
              </a:solidFill>
            </a:endParaRPr>
          </a:p>
        </p:txBody>
      </p:sp>
    </p:spTree>
    <p:extLst>
      <p:ext uri="{BB962C8B-B14F-4D97-AF65-F5344CB8AC3E}">
        <p14:creationId xmlns:p14="http://schemas.microsoft.com/office/powerpoint/2010/main" val="47513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999264" y="827977"/>
            <a:ext cx="10289471" cy="1566455"/>
          </a:xfrm>
          <a:prstGeom prst="rect">
            <a:avLst/>
          </a:prstGeom>
        </p:spPr>
        <p:txBody>
          <a:bodyPr lIns="0" tIns="0" rIns="0" bIns="0" rtlCol="0" anchor="t">
            <a:spAutoFit/>
          </a:bodyPr>
          <a:lstStyle/>
          <a:p>
            <a:pPr algn="ctr">
              <a:lnSpc>
                <a:spcPts val="12880"/>
              </a:lnSpc>
            </a:pPr>
            <a:r>
              <a:rPr lang="en-US" sz="9200" dirty="0">
                <a:solidFill>
                  <a:srgbClr val="FFFFFF"/>
                </a:solidFill>
                <a:latin typeface="Canva Sans Bold"/>
              </a:rPr>
              <a:t>Products of Apple</a:t>
            </a:r>
          </a:p>
        </p:txBody>
      </p:sp>
      <p:sp>
        <p:nvSpPr>
          <p:cNvPr id="3" name="AutoShape 3"/>
          <p:cNvSpPr/>
          <p:nvPr/>
        </p:nvSpPr>
        <p:spPr>
          <a:xfrm>
            <a:off x="1028700" y="4286245"/>
            <a:ext cx="16230600" cy="0"/>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663890" y="3999759"/>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id="6" name="TextBox 6"/>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7" name="Group 7"/>
          <p:cNvGrpSpPr/>
          <p:nvPr/>
        </p:nvGrpSpPr>
        <p:grpSpPr>
          <a:xfrm>
            <a:off x="4553358" y="4035217"/>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7960635" y="4035217"/>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id="12" name="TextBox 12"/>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3" name="Group 13"/>
          <p:cNvGrpSpPr/>
          <p:nvPr/>
        </p:nvGrpSpPr>
        <p:grpSpPr>
          <a:xfrm>
            <a:off x="11367912" y="4035217"/>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id="15" name="TextBox 15"/>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6" name="Group 16"/>
          <p:cNvGrpSpPr/>
          <p:nvPr/>
        </p:nvGrpSpPr>
        <p:grpSpPr>
          <a:xfrm>
            <a:off x="15289634" y="4035217"/>
            <a:ext cx="502056" cy="50205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id="18" name="TextBox 18"/>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sp>
        <p:nvSpPr>
          <p:cNvPr id="19" name="TextBox 19"/>
          <p:cNvSpPr txBox="1"/>
          <p:nvPr/>
        </p:nvSpPr>
        <p:spPr>
          <a:xfrm>
            <a:off x="1546202" y="5206465"/>
            <a:ext cx="715128" cy="679406"/>
          </a:xfrm>
          <a:prstGeom prst="rect">
            <a:avLst/>
          </a:prstGeom>
        </p:spPr>
        <p:txBody>
          <a:bodyPr lIns="0" tIns="0" rIns="0" bIns="0" rtlCol="0" anchor="t">
            <a:spAutoFit/>
          </a:bodyPr>
          <a:lstStyle/>
          <a:p>
            <a:pPr algn="l">
              <a:lnSpc>
                <a:spcPts val="5150"/>
              </a:lnSpc>
            </a:pPr>
            <a:r>
              <a:rPr lang="en-US" sz="5000">
                <a:solidFill>
                  <a:srgbClr val="FFFFFF"/>
                </a:solidFill>
                <a:latin typeface="DM Sans Bold"/>
              </a:rPr>
              <a:t>01</a:t>
            </a:r>
          </a:p>
        </p:txBody>
      </p:sp>
      <p:sp>
        <p:nvSpPr>
          <p:cNvPr id="20" name="TextBox 20"/>
          <p:cNvSpPr txBox="1"/>
          <p:nvPr/>
        </p:nvSpPr>
        <p:spPr>
          <a:xfrm>
            <a:off x="4304323" y="5206465"/>
            <a:ext cx="977821" cy="679451"/>
          </a:xfrm>
          <a:prstGeom prst="rect">
            <a:avLst/>
          </a:prstGeom>
        </p:spPr>
        <p:txBody>
          <a:bodyPr lIns="0" tIns="0" rIns="0" bIns="0" rtlCol="0" anchor="t">
            <a:spAutoFit/>
          </a:bodyPr>
          <a:lstStyle/>
          <a:p>
            <a:pPr algn="l">
              <a:lnSpc>
                <a:spcPts val="5150"/>
              </a:lnSpc>
            </a:pPr>
            <a:r>
              <a:rPr lang="en-US" sz="5000">
                <a:solidFill>
                  <a:srgbClr val="FFFFFF"/>
                </a:solidFill>
                <a:latin typeface="DM Sans Bold"/>
              </a:rPr>
              <a:t>02</a:t>
            </a:r>
          </a:p>
        </p:txBody>
      </p:sp>
      <p:sp>
        <p:nvSpPr>
          <p:cNvPr id="21" name="TextBox 21"/>
          <p:cNvSpPr txBox="1"/>
          <p:nvPr/>
        </p:nvSpPr>
        <p:spPr>
          <a:xfrm>
            <a:off x="7744619" y="5206420"/>
            <a:ext cx="1099328" cy="679406"/>
          </a:xfrm>
          <a:prstGeom prst="rect">
            <a:avLst/>
          </a:prstGeom>
        </p:spPr>
        <p:txBody>
          <a:bodyPr lIns="0" tIns="0" rIns="0" bIns="0" rtlCol="0" anchor="t">
            <a:spAutoFit/>
          </a:bodyPr>
          <a:lstStyle/>
          <a:p>
            <a:pPr algn="l">
              <a:lnSpc>
                <a:spcPts val="5150"/>
              </a:lnSpc>
            </a:pPr>
            <a:r>
              <a:rPr lang="en-US" sz="5000">
                <a:solidFill>
                  <a:srgbClr val="FFFFFF"/>
                </a:solidFill>
                <a:latin typeface="DM Sans Bold"/>
              </a:rPr>
              <a:t>03</a:t>
            </a:r>
          </a:p>
        </p:txBody>
      </p:sp>
      <p:sp>
        <p:nvSpPr>
          <p:cNvPr id="22" name="TextBox 22"/>
          <p:cNvSpPr txBox="1"/>
          <p:nvPr/>
        </p:nvSpPr>
        <p:spPr>
          <a:xfrm>
            <a:off x="11310922" y="5206420"/>
            <a:ext cx="1078129" cy="679406"/>
          </a:xfrm>
          <a:prstGeom prst="rect">
            <a:avLst/>
          </a:prstGeom>
        </p:spPr>
        <p:txBody>
          <a:bodyPr lIns="0" tIns="0" rIns="0" bIns="0" rtlCol="0" anchor="t">
            <a:spAutoFit/>
          </a:bodyPr>
          <a:lstStyle/>
          <a:p>
            <a:pPr algn="l">
              <a:lnSpc>
                <a:spcPts val="5150"/>
              </a:lnSpc>
            </a:pPr>
            <a:r>
              <a:rPr lang="en-US" sz="5000">
                <a:solidFill>
                  <a:srgbClr val="FFFFFF"/>
                </a:solidFill>
                <a:latin typeface="DM Sans Bold"/>
              </a:rPr>
              <a:t>04</a:t>
            </a:r>
          </a:p>
        </p:txBody>
      </p:sp>
      <p:sp>
        <p:nvSpPr>
          <p:cNvPr id="23" name="TextBox 23"/>
          <p:cNvSpPr txBox="1"/>
          <p:nvPr/>
        </p:nvSpPr>
        <p:spPr>
          <a:xfrm>
            <a:off x="14929643" y="5206376"/>
            <a:ext cx="1199733" cy="679451"/>
          </a:xfrm>
          <a:prstGeom prst="rect">
            <a:avLst/>
          </a:prstGeom>
        </p:spPr>
        <p:txBody>
          <a:bodyPr lIns="0" tIns="0" rIns="0" bIns="0" rtlCol="0" anchor="t">
            <a:spAutoFit/>
          </a:bodyPr>
          <a:lstStyle/>
          <a:p>
            <a:pPr algn="l">
              <a:lnSpc>
                <a:spcPts val="5150"/>
              </a:lnSpc>
            </a:pPr>
            <a:r>
              <a:rPr lang="en-US" sz="5000">
                <a:solidFill>
                  <a:srgbClr val="FFFFFF"/>
                </a:solidFill>
                <a:latin typeface="DM Sans Bold"/>
              </a:rPr>
              <a:t>05</a:t>
            </a:r>
          </a:p>
        </p:txBody>
      </p:sp>
      <p:sp>
        <p:nvSpPr>
          <p:cNvPr id="24" name="Freeform 24"/>
          <p:cNvSpPr/>
          <p:nvPr/>
        </p:nvSpPr>
        <p:spPr>
          <a:xfrm>
            <a:off x="11101450" y="6199847"/>
            <a:ext cx="2241398" cy="2633643"/>
          </a:xfrm>
          <a:custGeom>
            <a:avLst/>
            <a:gdLst/>
            <a:ahLst/>
            <a:cxnLst/>
            <a:rect l="l" t="t" r="r" b="b"/>
            <a:pathLst>
              <a:path w="2241398" h="2633643">
                <a:moveTo>
                  <a:pt x="0" y="0"/>
                </a:moveTo>
                <a:lnTo>
                  <a:pt x="2241398" y="0"/>
                </a:lnTo>
                <a:lnTo>
                  <a:pt x="2241398" y="2633643"/>
                </a:lnTo>
                <a:lnTo>
                  <a:pt x="0" y="2633643"/>
                </a:lnTo>
                <a:lnTo>
                  <a:pt x="0" y="0"/>
                </a:lnTo>
                <a:close/>
              </a:path>
            </a:pathLst>
          </a:custGeom>
          <a:blipFill>
            <a:blip r:embed="rId2"/>
            <a:stretch>
              <a:fillRect/>
            </a:stretch>
          </a:blipFill>
        </p:spPr>
      </p:sp>
      <p:sp>
        <p:nvSpPr>
          <p:cNvPr id="25" name="Freeform 25"/>
          <p:cNvSpPr/>
          <p:nvPr/>
        </p:nvSpPr>
        <p:spPr>
          <a:xfrm>
            <a:off x="14288735" y="6244835"/>
            <a:ext cx="2747219" cy="2779482"/>
          </a:xfrm>
          <a:custGeom>
            <a:avLst/>
            <a:gdLst/>
            <a:ahLst/>
            <a:cxnLst/>
            <a:rect l="l" t="t" r="r" b="b"/>
            <a:pathLst>
              <a:path w="2747219" h="2779482">
                <a:moveTo>
                  <a:pt x="0" y="0"/>
                </a:moveTo>
                <a:lnTo>
                  <a:pt x="2747220" y="0"/>
                </a:lnTo>
                <a:lnTo>
                  <a:pt x="2747220" y="2779482"/>
                </a:lnTo>
                <a:lnTo>
                  <a:pt x="0" y="2779482"/>
                </a:lnTo>
                <a:lnTo>
                  <a:pt x="0" y="0"/>
                </a:lnTo>
                <a:close/>
              </a:path>
            </a:pathLst>
          </a:custGeom>
          <a:blipFill>
            <a:blip r:embed="rId3"/>
            <a:stretch>
              <a:fillRect l="-587" r="-587"/>
            </a:stretch>
          </a:blipFill>
        </p:spPr>
      </p:sp>
      <p:sp>
        <p:nvSpPr>
          <p:cNvPr id="26" name="Freeform 26"/>
          <p:cNvSpPr/>
          <p:nvPr/>
        </p:nvSpPr>
        <p:spPr>
          <a:xfrm>
            <a:off x="7004047" y="6335187"/>
            <a:ext cx="3468753" cy="2362963"/>
          </a:xfrm>
          <a:custGeom>
            <a:avLst/>
            <a:gdLst/>
            <a:ahLst/>
            <a:cxnLst/>
            <a:rect l="l" t="t" r="r" b="b"/>
            <a:pathLst>
              <a:path w="3468753" h="2362963">
                <a:moveTo>
                  <a:pt x="0" y="0"/>
                </a:moveTo>
                <a:lnTo>
                  <a:pt x="3468753" y="0"/>
                </a:lnTo>
                <a:lnTo>
                  <a:pt x="3468753" y="2362963"/>
                </a:lnTo>
                <a:lnTo>
                  <a:pt x="0" y="2362963"/>
                </a:lnTo>
                <a:lnTo>
                  <a:pt x="0" y="0"/>
                </a:lnTo>
                <a:close/>
              </a:path>
            </a:pathLst>
          </a:custGeom>
          <a:blipFill>
            <a:blip r:embed="rId4"/>
            <a:stretch>
              <a:fillRect l="-13123" r="-13813"/>
            </a:stretch>
          </a:blipFill>
        </p:spPr>
      </p:sp>
      <p:sp>
        <p:nvSpPr>
          <p:cNvPr id="27" name="Freeform 27"/>
          <p:cNvSpPr/>
          <p:nvPr/>
        </p:nvSpPr>
        <p:spPr>
          <a:xfrm>
            <a:off x="3787642" y="6140039"/>
            <a:ext cx="2587631" cy="2753259"/>
          </a:xfrm>
          <a:custGeom>
            <a:avLst/>
            <a:gdLst/>
            <a:ahLst/>
            <a:cxnLst/>
            <a:rect l="l" t="t" r="r" b="b"/>
            <a:pathLst>
              <a:path w="2587631" h="2753259">
                <a:moveTo>
                  <a:pt x="0" y="0"/>
                </a:moveTo>
                <a:lnTo>
                  <a:pt x="2587631" y="0"/>
                </a:lnTo>
                <a:lnTo>
                  <a:pt x="2587631" y="2753259"/>
                </a:lnTo>
                <a:lnTo>
                  <a:pt x="0" y="2753259"/>
                </a:lnTo>
                <a:lnTo>
                  <a:pt x="0" y="0"/>
                </a:lnTo>
                <a:close/>
              </a:path>
            </a:pathLst>
          </a:custGeom>
          <a:blipFill>
            <a:blip r:embed="rId5"/>
            <a:stretch>
              <a:fillRect l="-24438" t="-18497" r="-18772" b="-19647"/>
            </a:stretch>
          </a:blipFill>
        </p:spPr>
      </p:sp>
      <p:sp>
        <p:nvSpPr>
          <p:cNvPr id="28" name="Freeform 28"/>
          <p:cNvSpPr/>
          <p:nvPr/>
        </p:nvSpPr>
        <p:spPr>
          <a:xfrm>
            <a:off x="1331888" y="6375854"/>
            <a:ext cx="1452560" cy="2517444"/>
          </a:xfrm>
          <a:custGeom>
            <a:avLst/>
            <a:gdLst/>
            <a:ahLst/>
            <a:cxnLst/>
            <a:rect l="l" t="t" r="r" b="b"/>
            <a:pathLst>
              <a:path w="1452560" h="2517444">
                <a:moveTo>
                  <a:pt x="0" y="0"/>
                </a:moveTo>
                <a:lnTo>
                  <a:pt x="1452561" y="0"/>
                </a:lnTo>
                <a:lnTo>
                  <a:pt x="1452561" y="2517444"/>
                </a:lnTo>
                <a:lnTo>
                  <a:pt x="0" y="2517444"/>
                </a:lnTo>
                <a:lnTo>
                  <a:pt x="0" y="0"/>
                </a:lnTo>
                <a:close/>
              </a:path>
            </a:pathLst>
          </a:custGeom>
          <a:blipFill>
            <a:blip r:embed="rId6"/>
            <a:stretch>
              <a:fillRect t="-2553" b="-2553"/>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EE1B5-262D-27C3-6CA8-CE7D55304845}"/>
              </a:ext>
            </a:extLst>
          </p:cNvPr>
          <p:cNvSpPr txBox="1"/>
          <p:nvPr/>
        </p:nvSpPr>
        <p:spPr>
          <a:xfrm>
            <a:off x="1104900" y="2142678"/>
            <a:ext cx="16078200" cy="6001643"/>
          </a:xfrm>
          <a:prstGeom prst="rect">
            <a:avLst/>
          </a:prstGeom>
          <a:noFill/>
        </p:spPr>
        <p:txBody>
          <a:bodyPr wrap="square" rtlCol="0">
            <a:spAutoFit/>
          </a:bodyPr>
          <a:lstStyle/>
          <a:p>
            <a:r>
              <a:rPr lang="en-US" sz="4800" u="sng" dirty="0">
                <a:solidFill>
                  <a:schemeClr val="bg1"/>
                </a:solidFill>
              </a:rPr>
              <a:t>Complex Navigation for New Users</a:t>
            </a:r>
          </a:p>
          <a:p>
            <a:r>
              <a:rPr lang="en-US" sz="4800" dirty="0">
                <a:solidFill>
                  <a:schemeClr val="bg1"/>
                </a:solidFill>
              </a:rPr>
              <a:t>	Issue: The sleek and minimalistic navigation can be somewhat non-intuitive for new users unfamiliar with Apple's ecosystem, potentially leading to confusion and difficulty finding information.</a:t>
            </a:r>
          </a:p>
          <a:p>
            <a:r>
              <a:rPr lang="en-US" sz="4800" dirty="0">
                <a:solidFill>
                  <a:schemeClr val="bg1"/>
                </a:solidFill>
              </a:rPr>
              <a:t>	Solution: Simplify navigation by providing clear labels, incorporating a search function, and ensuring that the most critical sections are easily accessible from the homepage.</a:t>
            </a:r>
            <a:endParaRPr lang="en-IN" sz="4800" dirty="0">
              <a:solidFill>
                <a:schemeClr val="bg1"/>
              </a:solidFill>
            </a:endParaRPr>
          </a:p>
        </p:txBody>
      </p:sp>
    </p:spTree>
    <p:extLst>
      <p:ext uri="{BB962C8B-B14F-4D97-AF65-F5344CB8AC3E}">
        <p14:creationId xmlns:p14="http://schemas.microsoft.com/office/powerpoint/2010/main" val="3282287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127D7-7BC4-E688-B675-5C1991C792FA}"/>
              </a:ext>
            </a:extLst>
          </p:cNvPr>
          <p:cNvSpPr txBox="1"/>
          <p:nvPr/>
        </p:nvSpPr>
        <p:spPr>
          <a:xfrm>
            <a:off x="2286000" y="2050345"/>
            <a:ext cx="14325600" cy="6186309"/>
          </a:xfrm>
          <a:prstGeom prst="rect">
            <a:avLst/>
          </a:prstGeom>
          <a:noFill/>
        </p:spPr>
        <p:txBody>
          <a:bodyPr wrap="square" rtlCol="0">
            <a:spAutoFit/>
          </a:bodyPr>
          <a:lstStyle/>
          <a:p>
            <a:r>
              <a:rPr lang="en-US" sz="4400" u="sng" dirty="0">
                <a:solidFill>
                  <a:schemeClr val="bg1"/>
                </a:solidFill>
              </a:rPr>
              <a:t>Lack of Clear Call-to-Action (CTA) Buttons</a:t>
            </a:r>
          </a:p>
          <a:p>
            <a:r>
              <a:rPr lang="en-US" sz="4400" dirty="0">
                <a:solidFill>
                  <a:schemeClr val="bg1"/>
                </a:solidFill>
              </a:rPr>
              <a:t>	Issue: Sometimes the design prioritizes aesthetics over functionality, leading to less prominent or clear CTAs. This can confuse users about what action to take next, such as making a purchase or seeking more information.</a:t>
            </a:r>
          </a:p>
          <a:p>
            <a:r>
              <a:rPr lang="en-US" sz="4400" dirty="0">
                <a:solidFill>
                  <a:schemeClr val="bg1"/>
                </a:solidFill>
              </a:rPr>
              <a:t>	Solution: Ensure that CTAs are visually distinct, use action-oriented language, and place them strategically where users' attention is most likely to be, enhancing the overall user journey.</a:t>
            </a:r>
            <a:endParaRPr lang="en-IN" sz="4400" dirty="0">
              <a:solidFill>
                <a:schemeClr val="bg1"/>
              </a:solidFill>
            </a:endParaRPr>
          </a:p>
        </p:txBody>
      </p:sp>
    </p:spTree>
    <p:extLst>
      <p:ext uri="{BB962C8B-B14F-4D97-AF65-F5344CB8AC3E}">
        <p14:creationId xmlns:p14="http://schemas.microsoft.com/office/powerpoint/2010/main" val="2346308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5D8C3-67C8-05C5-D882-2934BAA1E111}"/>
              </a:ext>
            </a:extLst>
          </p:cNvPr>
          <p:cNvSpPr txBox="1"/>
          <p:nvPr/>
        </p:nvSpPr>
        <p:spPr>
          <a:xfrm>
            <a:off x="2971800" y="1711791"/>
            <a:ext cx="12344400" cy="6863417"/>
          </a:xfrm>
          <a:prstGeom prst="rect">
            <a:avLst/>
          </a:prstGeom>
          <a:noFill/>
        </p:spPr>
        <p:txBody>
          <a:bodyPr wrap="square" rtlCol="0">
            <a:spAutoFit/>
          </a:bodyPr>
          <a:lstStyle/>
          <a:p>
            <a:r>
              <a:rPr lang="en-US" sz="4400" u="sng" dirty="0">
                <a:solidFill>
                  <a:schemeClr val="bg1"/>
                </a:solidFill>
              </a:rPr>
              <a:t>Small Font Sizes</a:t>
            </a:r>
          </a:p>
          <a:p>
            <a:r>
              <a:rPr lang="en-US" sz="4400" dirty="0">
                <a:solidFill>
                  <a:schemeClr val="bg1"/>
                </a:solidFill>
              </a:rPr>
              <a:t>	Issue: Some text elements on apple.com might have small font sizes, which can make it difficult for users, especially those with visual impairments, to read the content comfortably.</a:t>
            </a:r>
          </a:p>
          <a:p>
            <a:r>
              <a:rPr lang="en-US" sz="4400" dirty="0">
                <a:solidFill>
                  <a:schemeClr val="bg1"/>
                </a:solidFill>
              </a:rPr>
              <a:t>	Solution: Increase the font size and ensure sufficient contrast between text and background. Adhering to accessibility standards, such as those set by the Web Content Accessibility Guidelines (WCAG), can improve readability for all users.</a:t>
            </a:r>
            <a:endParaRPr lang="en-IN" sz="4400" dirty="0">
              <a:solidFill>
                <a:schemeClr val="bg1"/>
              </a:solidFill>
            </a:endParaRPr>
          </a:p>
        </p:txBody>
      </p:sp>
    </p:spTree>
    <p:extLst>
      <p:ext uri="{BB962C8B-B14F-4D97-AF65-F5344CB8AC3E}">
        <p14:creationId xmlns:p14="http://schemas.microsoft.com/office/powerpoint/2010/main" val="243498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A8EFD3-87FF-6EEF-72F1-871ECFF816E4}"/>
              </a:ext>
            </a:extLst>
          </p:cNvPr>
          <p:cNvSpPr txBox="1"/>
          <p:nvPr/>
        </p:nvSpPr>
        <p:spPr>
          <a:xfrm>
            <a:off x="609600" y="3924300"/>
            <a:ext cx="17068800" cy="1938992"/>
          </a:xfrm>
          <a:prstGeom prst="rect">
            <a:avLst/>
          </a:prstGeom>
          <a:noFill/>
        </p:spPr>
        <p:txBody>
          <a:bodyPr wrap="square" rtlCol="0">
            <a:spAutoFit/>
          </a:bodyPr>
          <a:lstStyle/>
          <a:p>
            <a:r>
              <a:rPr lang="en-US" sz="6000" b="0" i="0" u="none" strike="noStrike" dirty="0">
                <a:solidFill>
                  <a:schemeClr val="bg1"/>
                </a:solidFill>
                <a:effectLst/>
                <a:latin typeface="Arial" panose="020B0604020202020204" pitchFamily="34" charset="0"/>
              </a:rPr>
              <a:t>Provide a list of best practices for creating visually appealing and user-friendly website designs.</a:t>
            </a:r>
          </a:p>
        </p:txBody>
      </p:sp>
    </p:spTree>
    <p:extLst>
      <p:ext uri="{BB962C8B-B14F-4D97-AF65-F5344CB8AC3E}">
        <p14:creationId xmlns:p14="http://schemas.microsoft.com/office/powerpoint/2010/main" val="1428879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CCA58E-716A-8C76-3CC2-655397B2CDA9}"/>
              </a:ext>
            </a:extLst>
          </p:cNvPr>
          <p:cNvSpPr txBox="1"/>
          <p:nvPr/>
        </p:nvSpPr>
        <p:spPr>
          <a:xfrm>
            <a:off x="1219200" y="66308"/>
            <a:ext cx="16611600" cy="10248960"/>
          </a:xfrm>
          <a:prstGeom prst="rect">
            <a:avLst/>
          </a:prstGeom>
          <a:noFill/>
        </p:spPr>
        <p:txBody>
          <a:bodyPr wrap="square" rtlCol="0">
            <a:spAutoFit/>
          </a:bodyPr>
          <a:lstStyle/>
          <a:p>
            <a:r>
              <a:rPr lang="en-US" sz="4400" u="sng" dirty="0">
                <a:solidFill>
                  <a:schemeClr val="bg1"/>
                </a:solidFill>
              </a:rPr>
              <a:t>Responsive Design</a:t>
            </a:r>
          </a:p>
          <a:p>
            <a:r>
              <a:rPr lang="en-US" sz="4400" dirty="0">
                <a:solidFill>
                  <a:schemeClr val="bg1"/>
                </a:solidFill>
              </a:rPr>
              <a:t>	Ensure the website is fully functional and visually appealing on all devices, including desktops, tablets, and smartphones.</a:t>
            </a:r>
          </a:p>
          <a:p>
            <a:r>
              <a:rPr lang="en-US" sz="4400" u="sng" dirty="0">
                <a:solidFill>
                  <a:schemeClr val="bg1"/>
                </a:solidFill>
              </a:rPr>
              <a:t>Fast Loading Times</a:t>
            </a:r>
          </a:p>
          <a:p>
            <a:r>
              <a:rPr lang="en-US" sz="4400" dirty="0">
                <a:solidFill>
                  <a:schemeClr val="bg1"/>
                </a:solidFill>
              </a:rPr>
              <a:t>	Optimize images, use efficient coding practices, and leverage caching to ensure quick load times.</a:t>
            </a:r>
          </a:p>
          <a:p>
            <a:r>
              <a:rPr lang="en-US" sz="4400" u="sng" dirty="0">
                <a:solidFill>
                  <a:schemeClr val="bg1"/>
                </a:solidFill>
              </a:rPr>
              <a:t>Intuitive Navigation</a:t>
            </a:r>
          </a:p>
          <a:p>
            <a:r>
              <a:rPr lang="en-US" sz="4400" dirty="0">
                <a:solidFill>
                  <a:schemeClr val="bg1"/>
                </a:solidFill>
              </a:rPr>
              <a:t>	Design a clear and simple navigation structure with easily accessible menus, consistent layout, and a search function.</a:t>
            </a:r>
          </a:p>
          <a:p>
            <a:r>
              <a:rPr lang="en-US" sz="4400" u="sng" dirty="0">
                <a:solidFill>
                  <a:schemeClr val="bg1"/>
                </a:solidFill>
              </a:rPr>
              <a:t>Consistent Branding</a:t>
            </a:r>
          </a:p>
          <a:p>
            <a:r>
              <a:rPr lang="en-US" sz="4400" dirty="0">
                <a:solidFill>
                  <a:schemeClr val="bg1"/>
                </a:solidFill>
              </a:rPr>
              <a:t>	Maintain a cohesive look and feel by using consistent colors, fonts, and styles across all pages.</a:t>
            </a:r>
          </a:p>
          <a:p>
            <a:r>
              <a:rPr lang="en-US" sz="4400" u="sng" dirty="0">
                <a:solidFill>
                  <a:schemeClr val="bg1"/>
                </a:solidFill>
              </a:rPr>
              <a:t>High-Quality Visuals</a:t>
            </a:r>
          </a:p>
          <a:p>
            <a:r>
              <a:rPr lang="en-US" sz="4400" dirty="0">
                <a:solidFill>
                  <a:schemeClr val="bg1"/>
                </a:solidFill>
              </a:rPr>
              <a:t>	Use high-resolution images, videos, and graphics that are relevant and enhance the user experience.</a:t>
            </a:r>
            <a:endParaRPr lang="en-IN" sz="4400" dirty="0">
              <a:solidFill>
                <a:schemeClr val="bg1"/>
              </a:solidFill>
            </a:endParaRPr>
          </a:p>
        </p:txBody>
      </p:sp>
    </p:spTree>
    <p:extLst>
      <p:ext uri="{BB962C8B-B14F-4D97-AF65-F5344CB8AC3E}">
        <p14:creationId xmlns:p14="http://schemas.microsoft.com/office/powerpoint/2010/main" val="331713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510135-2F1D-A27D-CA5A-8E1497A6CAF5}"/>
              </a:ext>
            </a:extLst>
          </p:cNvPr>
          <p:cNvSpPr txBox="1"/>
          <p:nvPr/>
        </p:nvSpPr>
        <p:spPr>
          <a:xfrm>
            <a:off x="0" y="38040"/>
            <a:ext cx="18669000" cy="10248960"/>
          </a:xfrm>
          <a:prstGeom prst="rect">
            <a:avLst/>
          </a:prstGeom>
          <a:noFill/>
        </p:spPr>
        <p:txBody>
          <a:bodyPr wrap="square" rtlCol="0">
            <a:spAutoFit/>
          </a:bodyPr>
          <a:lstStyle/>
          <a:p>
            <a:r>
              <a:rPr lang="en-US" sz="4400" u="sng" dirty="0">
                <a:solidFill>
                  <a:schemeClr val="bg1"/>
                </a:solidFill>
              </a:rPr>
              <a:t>Readability</a:t>
            </a:r>
          </a:p>
          <a:p>
            <a:r>
              <a:rPr lang="en-US" sz="4400" dirty="0">
                <a:solidFill>
                  <a:schemeClr val="bg1"/>
                </a:solidFill>
              </a:rPr>
              <a:t>	Use legible fonts, adequate line spacing, and appropriate contrast between text and background to ensure readability.</a:t>
            </a:r>
          </a:p>
          <a:p>
            <a:r>
              <a:rPr lang="en-US" sz="4400" u="sng" dirty="0">
                <a:solidFill>
                  <a:schemeClr val="bg1"/>
                </a:solidFill>
              </a:rPr>
              <a:t>Clear Call-to-Action (CTA)</a:t>
            </a:r>
          </a:p>
          <a:p>
            <a:r>
              <a:rPr lang="en-US" sz="4400" dirty="0">
                <a:solidFill>
                  <a:schemeClr val="bg1"/>
                </a:solidFill>
              </a:rPr>
              <a:t>	Use prominent and action-oriented CTAs to guide users toward desired actions, such as signing up, purchasing, or contacting.</a:t>
            </a:r>
          </a:p>
          <a:p>
            <a:r>
              <a:rPr lang="en-US" sz="4400" u="sng" dirty="0">
                <a:solidFill>
                  <a:schemeClr val="bg1"/>
                </a:solidFill>
              </a:rPr>
              <a:t>Minimalistic Design</a:t>
            </a:r>
          </a:p>
          <a:p>
            <a:r>
              <a:rPr lang="en-US" sz="4400" dirty="0">
                <a:solidFill>
                  <a:schemeClr val="bg1"/>
                </a:solidFill>
              </a:rPr>
              <a:t>	Avoid clutter by focusing on essential elements and white space to create a clean and easy-to-navigate layout.</a:t>
            </a:r>
          </a:p>
          <a:p>
            <a:r>
              <a:rPr lang="en-US" sz="4400" u="sng" dirty="0">
                <a:solidFill>
                  <a:schemeClr val="bg1"/>
                </a:solidFill>
              </a:rPr>
              <a:t>Accessibility</a:t>
            </a:r>
          </a:p>
          <a:p>
            <a:r>
              <a:rPr lang="en-US" sz="4400" dirty="0">
                <a:solidFill>
                  <a:schemeClr val="bg1"/>
                </a:solidFill>
              </a:rPr>
              <a:t>	Ensure the website is accessible to users with disabilities by following WCAG guidelines, providing alt text for images, and ensuring keyboard navigation.</a:t>
            </a:r>
          </a:p>
          <a:p>
            <a:r>
              <a:rPr lang="en-US" sz="4400" u="sng" dirty="0">
                <a:solidFill>
                  <a:schemeClr val="bg1"/>
                </a:solidFill>
              </a:rPr>
              <a:t>User Testing</a:t>
            </a:r>
          </a:p>
          <a:p>
            <a:r>
              <a:rPr lang="en-US" sz="4400" dirty="0">
                <a:solidFill>
                  <a:schemeClr val="bg1"/>
                </a:solidFill>
              </a:rPr>
              <a:t>	Conduct regular usability testing with real users to identify and fix issues, gather feedback, and improve the overall user experience.</a:t>
            </a:r>
            <a:endParaRPr lang="en-IN" sz="4400" dirty="0">
              <a:solidFill>
                <a:schemeClr val="bg1"/>
              </a:solidFill>
            </a:endParaRPr>
          </a:p>
        </p:txBody>
      </p:sp>
    </p:spTree>
    <p:extLst>
      <p:ext uri="{BB962C8B-B14F-4D97-AF65-F5344CB8AC3E}">
        <p14:creationId xmlns:p14="http://schemas.microsoft.com/office/powerpoint/2010/main" val="169055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ADECE8-7CDE-3654-914D-EFE06E8B06BF}"/>
              </a:ext>
            </a:extLst>
          </p:cNvPr>
          <p:cNvSpPr txBox="1"/>
          <p:nvPr/>
        </p:nvSpPr>
        <p:spPr>
          <a:xfrm>
            <a:off x="6743700" y="1866900"/>
            <a:ext cx="4800600" cy="1107996"/>
          </a:xfrm>
          <a:prstGeom prst="rect">
            <a:avLst/>
          </a:prstGeom>
          <a:noFill/>
        </p:spPr>
        <p:txBody>
          <a:bodyPr wrap="square" rtlCol="0">
            <a:spAutoFit/>
          </a:bodyPr>
          <a:lstStyle/>
          <a:p>
            <a:r>
              <a:rPr lang="en-US" sz="6600" dirty="0">
                <a:solidFill>
                  <a:schemeClr val="bg1"/>
                </a:solidFill>
              </a:rPr>
              <a:t>Landing page</a:t>
            </a:r>
            <a:endParaRPr lang="en-IN" sz="6600" dirty="0">
              <a:solidFill>
                <a:schemeClr val="bg1"/>
              </a:solidFill>
            </a:endParaRPr>
          </a:p>
        </p:txBody>
      </p:sp>
      <p:sp>
        <p:nvSpPr>
          <p:cNvPr id="3" name="TextBox 2">
            <a:hlinkClick r:id="rId2"/>
            <a:extLst>
              <a:ext uri="{FF2B5EF4-FFF2-40B4-BE49-F238E27FC236}">
                <a16:creationId xmlns:a16="http://schemas.microsoft.com/office/drawing/2014/main" id="{F396114E-BF08-D6BC-405F-6B48F8BCF1B2}"/>
              </a:ext>
            </a:extLst>
          </p:cNvPr>
          <p:cNvSpPr txBox="1"/>
          <p:nvPr/>
        </p:nvSpPr>
        <p:spPr>
          <a:xfrm>
            <a:off x="2971800" y="4076700"/>
            <a:ext cx="13179634" cy="1200329"/>
          </a:xfrm>
          <a:prstGeom prst="rect">
            <a:avLst/>
          </a:prstGeom>
          <a:noFill/>
        </p:spPr>
        <p:txBody>
          <a:bodyPr wrap="none" rtlCol="0">
            <a:spAutoFit/>
          </a:bodyPr>
          <a:lstStyle/>
          <a:p>
            <a:r>
              <a:rPr lang="en-IN" sz="7200" dirty="0">
                <a:solidFill>
                  <a:schemeClr val="bg1"/>
                </a:solidFill>
              </a:rPr>
              <a:t>https://appledesign.my.canva.site/</a:t>
            </a:r>
          </a:p>
        </p:txBody>
      </p:sp>
    </p:spTree>
    <p:extLst>
      <p:ext uri="{BB962C8B-B14F-4D97-AF65-F5344CB8AC3E}">
        <p14:creationId xmlns:p14="http://schemas.microsoft.com/office/powerpoint/2010/main" val="49301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672061" y="1025292"/>
            <a:ext cx="5587239" cy="2662922"/>
            <a:chOff x="0" y="0"/>
            <a:chExt cx="2065940" cy="984643"/>
          </a:xfrm>
        </p:grpSpPr>
        <p:sp>
          <p:nvSpPr>
            <p:cNvPr id="3" name="Freeform 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4" name="TextBox 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1672061" y="3808631"/>
            <a:ext cx="5587239" cy="2662922"/>
            <a:chOff x="0" y="0"/>
            <a:chExt cx="2065940" cy="984643"/>
          </a:xfrm>
        </p:grpSpPr>
        <p:sp>
          <p:nvSpPr>
            <p:cNvPr id="6" name="Freeform 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7" name="TextBox 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1672061" y="6595378"/>
            <a:ext cx="5587239" cy="2662922"/>
            <a:chOff x="0" y="0"/>
            <a:chExt cx="2065940" cy="984643"/>
          </a:xfrm>
        </p:grpSpPr>
        <p:sp>
          <p:nvSpPr>
            <p:cNvPr id="9" name="Freeform 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0" name="TextBox 1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28700" y="1028700"/>
            <a:ext cx="6087474" cy="2662922"/>
            <a:chOff x="0" y="0"/>
            <a:chExt cx="2250907" cy="984643"/>
          </a:xfrm>
        </p:grpSpPr>
        <p:sp>
          <p:nvSpPr>
            <p:cNvPr id="12" name="Freeform 12"/>
            <p:cNvSpPr/>
            <p:nvPr/>
          </p:nvSpPr>
          <p:spPr>
            <a:xfrm>
              <a:off x="0" y="0"/>
              <a:ext cx="2250908" cy="984643"/>
            </a:xfrm>
            <a:custGeom>
              <a:avLst/>
              <a:gdLst/>
              <a:ahLst/>
              <a:cxnLst/>
              <a:rect l="l" t="t" r="r" b="b"/>
              <a:pathLst>
                <a:path w="2250908" h="984643">
                  <a:moveTo>
                    <a:pt x="19077" y="0"/>
                  </a:moveTo>
                  <a:lnTo>
                    <a:pt x="2231831" y="0"/>
                  </a:lnTo>
                  <a:cubicBezTo>
                    <a:pt x="2236890" y="0"/>
                    <a:pt x="2241743" y="2010"/>
                    <a:pt x="2245320" y="5587"/>
                  </a:cubicBezTo>
                  <a:cubicBezTo>
                    <a:pt x="2248898" y="9165"/>
                    <a:pt x="2250908" y="14017"/>
                    <a:pt x="2250908" y="19077"/>
                  </a:cubicBezTo>
                  <a:lnTo>
                    <a:pt x="2250908" y="965567"/>
                  </a:lnTo>
                  <a:cubicBezTo>
                    <a:pt x="2250908" y="976103"/>
                    <a:pt x="2242367" y="984643"/>
                    <a:pt x="2231831" y="984643"/>
                  </a:cubicBezTo>
                  <a:lnTo>
                    <a:pt x="19077" y="984643"/>
                  </a:lnTo>
                  <a:cubicBezTo>
                    <a:pt x="14017" y="984643"/>
                    <a:pt x="9165" y="982634"/>
                    <a:pt x="5587" y="979056"/>
                  </a:cubicBezTo>
                  <a:cubicBezTo>
                    <a:pt x="2010" y="975478"/>
                    <a:pt x="0" y="970626"/>
                    <a:pt x="0" y="965567"/>
                  </a:cubicBezTo>
                  <a:lnTo>
                    <a:pt x="0" y="19077"/>
                  </a:lnTo>
                  <a:cubicBezTo>
                    <a:pt x="0" y="14017"/>
                    <a:pt x="2010" y="9165"/>
                    <a:pt x="5587" y="5587"/>
                  </a:cubicBezTo>
                  <a:cubicBezTo>
                    <a:pt x="9165" y="2010"/>
                    <a:pt x="14017" y="0"/>
                    <a:pt x="19077"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3" name="TextBox 13"/>
            <p:cNvSpPr txBox="1"/>
            <p:nvPr/>
          </p:nvSpPr>
          <p:spPr>
            <a:xfrm>
              <a:off x="0" y="-38100"/>
              <a:ext cx="2250907"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028700" y="3812039"/>
            <a:ext cx="6216708" cy="2662922"/>
            <a:chOff x="0" y="0"/>
            <a:chExt cx="2298693" cy="984643"/>
          </a:xfrm>
        </p:grpSpPr>
        <p:sp>
          <p:nvSpPr>
            <p:cNvPr id="15" name="Freeform 15"/>
            <p:cNvSpPr/>
            <p:nvPr/>
          </p:nvSpPr>
          <p:spPr>
            <a:xfrm>
              <a:off x="0" y="0"/>
              <a:ext cx="2298693" cy="984643"/>
            </a:xfrm>
            <a:custGeom>
              <a:avLst/>
              <a:gdLst/>
              <a:ahLst/>
              <a:cxnLst/>
              <a:rect l="l" t="t" r="r" b="b"/>
              <a:pathLst>
                <a:path w="2298693" h="984643">
                  <a:moveTo>
                    <a:pt x="18680" y="0"/>
                  </a:moveTo>
                  <a:lnTo>
                    <a:pt x="2280013" y="0"/>
                  </a:lnTo>
                  <a:cubicBezTo>
                    <a:pt x="2284968" y="0"/>
                    <a:pt x="2289719" y="1968"/>
                    <a:pt x="2293222" y="5471"/>
                  </a:cubicBezTo>
                  <a:cubicBezTo>
                    <a:pt x="2296725" y="8974"/>
                    <a:pt x="2298693" y="13726"/>
                    <a:pt x="2298693" y="18680"/>
                  </a:cubicBezTo>
                  <a:lnTo>
                    <a:pt x="2298693" y="965963"/>
                  </a:lnTo>
                  <a:cubicBezTo>
                    <a:pt x="2298693" y="970918"/>
                    <a:pt x="2296725" y="975669"/>
                    <a:pt x="2293222" y="979172"/>
                  </a:cubicBezTo>
                  <a:cubicBezTo>
                    <a:pt x="2289719" y="982675"/>
                    <a:pt x="2284968" y="984643"/>
                    <a:pt x="2280013" y="984643"/>
                  </a:cubicBezTo>
                  <a:lnTo>
                    <a:pt x="18680" y="984643"/>
                  </a:lnTo>
                  <a:cubicBezTo>
                    <a:pt x="13726" y="984643"/>
                    <a:pt x="8974" y="982675"/>
                    <a:pt x="5471" y="979172"/>
                  </a:cubicBezTo>
                  <a:cubicBezTo>
                    <a:pt x="1968" y="975669"/>
                    <a:pt x="0" y="970918"/>
                    <a:pt x="0" y="965963"/>
                  </a:cubicBezTo>
                  <a:lnTo>
                    <a:pt x="0" y="18680"/>
                  </a:lnTo>
                  <a:cubicBezTo>
                    <a:pt x="0" y="13726"/>
                    <a:pt x="1968" y="8974"/>
                    <a:pt x="5471" y="5471"/>
                  </a:cubicBezTo>
                  <a:cubicBezTo>
                    <a:pt x="8974" y="1968"/>
                    <a:pt x="13726" y="0"/>
                    <a:pt x="18680"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6" name="TextBox 16"/>
            <p:cNvSpPr txBox="1"/>
            <p:nvPr/>
          </p:nvSpPr>
          <p:spPr>
            <a:xfrm>
              <a:off x="0" y="-38100"/>
              <a:ext cx="2298693"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028700" y="6598786"/>
            <a:ext cx="6216708" cy="2662922"/>
            <a:chOff x="0" y="0"/>
            <a:chExt cx="2298693" cy="984643"/>
          </a:xfrm>
        </p:grpSpPr>
        <p:sp>
          <p:nvSpPr>
            <p:cNvPr id="18" name="Freeform 18"/>
            <p:cNvSpPr/>
            <p:nvPr/>
          </p:nvSpPr>
          <p:spPr>
            <a:xfrm>
              <a:off x="0" y="0"/>
              <a:ext cx="2298693" cy="984643"/>
            </a:xfrm>
            <a:custGeom>
              <a:avLst/>
              <a:gdLst/>
              <a:ahLst/>
              <a:cxnLst/>
              <a:rect l="l" t="t" r="r" b="b"/>
              <a:pathLst>
                <a:path w="2298693" h="984643">
                  <a:moveTo>
                    <a:pt x="18680" y="0"/>
                  </a:moveTo>
                  <a:lnTo>
                    <a:pt x="2280013" y="0"/>
                  </a:lnTo>
                  <a:cubicBezTo>
                    <a:pt x="2284968" y="0"/>
                    <a:pt x="2289719" y="1968"/>
                    <a:pt x="2293222" y="5471"/>
                  </a:cubicBezTo>
                  <a:cubicBezTo>
                    <a:pt x="2296725" y="8974"/>
                    <a:pt x="2298693" y="13726"/>
                    <a:pt x="2298693" y="18680"/>
                  </a:cubicBezTo>
                  <a:lnTo>
                    <a:pt x="2298693" y="965963"/>
                  </a:lnTo>
                  <a:cubicBezTo>
                    <a:pt x="2298693" y="970918"/>
                    <a:pt x="2296725" y="975669"/>
                    <a:pt x="2293222" y="979172"/>
                  </a:cubicBezTo>
                  <a:cubicBezTo>
                    <a:pt x="2289719" y="982675"/>
                    <a:pt x="2284968" y="984643"/>
                    <a:pt x="2280013" y="984643"/>
                  </a:cubicBezTo>
                  <a:lnTo>
                    <a:pt x="18680" y="984643"/>
                  </a:lnTo>
                  <a:cubicBezTo>
                    <a:pt x="13726" y="984643"/>
                    <a:pt x="8974" y="982675"/>
                    <a:pt x="5471" y="979172"/>
                  </a:cubicBezTo>
                  <a:cubicBezTo>
                    <a:pt x="1968" y="975669"/>
                    <a:pt x="0" y="970918"/>
                    <a:pt x="0" y="965963"/>
                  </a:cubicBezTo>
                  <a:lnTo>
                    <a:pt x="0" y="18680"/>
                  </a:lnTo>
                  <a:cubicBezTo>
                    <a:pt x="0" y="13726"/>
                    <a:pt x="1968" y="8974"/>
                    <a:pt x="5471" y="5471"/>
                  </a:cubicBezTo>
                  <a:cubicBezTo>
                    <a:pt x="8974" y="1968"/>
                    <a:pt x="13726" y="0"/>
                    <a:pt x="18680"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9" name="TextBox 19"/>
            <p:cNvSpPr txBox="1"/>
            <p:nvPr/>
          </p:nvSpPr>
          <p:spPr>
            <a:xfrm>
              <a:off x="0" y="-38100"/>
              <a:ext cx="2298693"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Freeform 20"/>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8079470" y="2890939"/>
            <a:ext cx="2409278" cy="4388793"/>
          </a:xfrm>
          <a:custGeom>
            <a:avLst/>
            <a:gdLst/>
            <a:ahLst/>
            <a:cxnLst/>
            <a:rect l="l" t="t" r="r" b="b"/>
            <a:pathLst>
              <a:path w="2409278" h="4388793">
                <a:moveTo>
                  <a:pt x="0" y="0"/>
                </a:moveTo>
                <a:lnTo>
                  <a:pt x="2409278" y="0"/>
                </a:lnTo>
                <a:lnTo>
                  <a:pt x="2409278" y="4388793"/>
                </a:lnTo>
                <a:lnTo>
                  <a:pt x="0" y="4388793"/>
                </a:lnTo>
                <a:lnTo>
                  <a:pt x="0" y="0"/>
                </a:lnTo>
                <a:close/>
              </a:path>
            </a:pathLst>
          </a:custGeom>
          <a:blipFill>
            <a:blip r:embed="rId4"/>
            <a:stretch>
              <a:fillRect/>
            </a:stretch>
          </a:blipFill>
        </p:spPr>
      </p:sp>
      <p:sp>
        <p:nvSpPr>
          <p:cNvPr id="25" name="TextBox 25"/>
          <p:cNvSpPr txBox="1"/>
          <p:nvPr/>
        </p:nvSpPr>
        <p:spPr>
          <a:xfrm>
            <a:off x="13313299" y="2090906"/>
            <a:ext cx="2816627" cy="916020"/>
          </a:xfrm>
          <a:prstGeom prst="rect">
            <a:avLst/>
          </a:prstGeom>
        </p:spPr>
        <p:txBody>
          <a:bodyPr lIns="0" tIns="0" rIns="0" bIns="0" rtlCol="0" anchor="t">
            <a:spAutoFit/>
          </a:bodyPr>
          <a:lstStyle/>
          <a:p>
            <a:pPr marL="0" lvl="0" indent="0" algn="l">
              <a:lnSpc>
                <a:spcPts val="2383"/>
              </a:lnSpc>
              <a:spcBef>
                <a:spcPct val="0"/>
              </a:spcBef>
            </a:pPr>
            <a:r>
              <a:rPr lang="en-US" sz="1900" dirty="0">
                <a:solidFill>
                  <a:srgbClr val="000000"/>
                </a:solidFill>
                <a:latin typeface="DM Sans"/>
              </a:rPr>
              <a:t>Enhanced battery life that ensures longer usage between charges.</a:t>
            </a:r>
          </a:p>
        </p:txBody>
      </p:sp>
      <p:sp>
        <p:nvSpPr>
          <p:cNvPr id="26" name="TextBox 26"/>
          <p:cNvSpPr txBox="1"/>
          <p:nvPr/>
        </p:nvSpPr>
        <p:spPr>
          <a:xfrm>
            <a:off x="13057367" y="4775905"/>
            <a:ext cx="2816627" cy="1223797"/>
          </a:xfrm>
          <a:prstGeom prst="rect">
            <a:avLst/>
          </a:prstGeom>
        </p:spPr>
        <p:txBody>
          <a:bodyPr lIns="0" tIns="0" rIns="0" bIns="0" rtlCol="0" anchor="t">
            <a:spAutoFit/>
          </a:bodyPr>
          <a:lstStyle/>
          <a:p>
            <a:pPr marL="0" lvl="0" indent="0" algn="l">
              <a:lnSpc>
                <a:spcPts val="2383"/>
              </a:lnSpc>
              <a:spcBef>
                <a:spcPct val="0"/>
              </a:spcBef>
            </a:pPr>
            <a:r>
              <a:rPr lang="en-US" sz="1900" dirty="0">
                <a:solidFill>
                  <a:srgbClr val="000000"/>
                </a:solidFill>
                <a:latin typeface="DM Sans"/>
              </a:rPr>
              <a:t>Constructed with a durable titanium frame for a premium feel and increased durability.</a:t>
            </a:r>
          </a:p>
        </p:txBody>
      </p:sp>
      <p:sp>
        <p:nvSpPr>
          <p:cNvPr id="27" name="TextBox 27"/>
          <p:cNvSpPr txBox="1"/>
          <p:nvPr/>
        </p:nvSpPr>
        <p:spPr>
          <a:xfrm>
            <a:off x="12803334" y="7584195"/>
            <a:ext cx="3655955" cy="1223797"/>
          </a:xfrm>
          <a:prstGeom prst="rect">
            <a:avLst/>
          </a:prstGeom>
        </p:spPr>
        <p:txBody>
          <a:bodyPr wrap="square" lIns="0" tIns="0" rIns="0" bIns="0" rtlCol="0" anchor="t">
            <a:spAutoFit/>
          </a:bodyPr>
          <a:lstStyle/>
          <a:p>
            <a:pPr marL="0" lvl="0" indent="0" algn="l">
              <a:lnSpc>
                <a:spcPts val="2383"/>
              </a:lnSpc>
              <a:spcBef>
                <a:spcPct val="0"/>
              </a:spcBef>
            </a:pPr>
            <a:r>
              <a:rPr lang="en-US" sz="1900" dirty="0">
                <a:solidFill>
                  <a:srgbClr val="000000"/>
                </a:solidFill>
                <a:latin typeface="DM Sans"/>
              </a:rPr>
              <a:t>Operates on iOS 17, offering a range of new features, improved privacy settings, and a redesigned user interface.</a:t>
            </a:r>
          </a:p>
        </p:txBody>
      </p:sp>
      <p:sp>
        <p:nvSpPr>
          <p:cNvPr id="28" name="TextBox 28"/>
          <p:cNvSpPr txBox="1"/>
          <p:nvPr/>
        </p:nvSpPr>
        <p:spPr>
          <a:xfrm>
            <a:off x="1930818" y="2024323"/>
            <a:ext cx="4234346" cy="1223797"/>
          </a:xfrm>
          <a:prstGeom prst="rect">
            <a:avLst/>
          </a:prstGeom>
        </p:spPr>
        <p:txBody>
          <a:bodyPr wrap="square" lIns="0" tIns="0" rIns="0" bIns="0" rtlCol="0" anchor="t">
            <a:spAutoFit/>
          </a:bodyPr>
          <a:lstStyle/>
          <a:p>
            <a:pPr marL="0" lvl="0" indent="0" algn="l">
              <a:lnSpc>
                <a:spcPts val="2383"/>
              </a:lnSpc>
            </a:pPr>
            <a:r>
              <a:rPr lang="en-US" sz="1900" dirty="0">
                <a:solidFill>
                  <a:srgbClr val="000000"/>
                </a:solidFill>
                <a:latin typeface="DM Sans"/>
              </a:rPr>
              <a:t>6.7-inch Super Retina XDR OLED with </a:t>
            </a:r>
            <a:r>
              <a:rPr lang="en-US" sz="1900" dirty="0" err="1">
                <a:solidFill>
                  <a:srgbClr val="000000"/>
                </a:solidFill>
                <a:latin typeface="DM Sans"/>
              </a:rPr>
              <a:t>ProMotion</a:t>
            </a:r>
            <a:r>
              <a:rPr lang="en-US" sz="1900" dirty="0">
                <a:solidFill>
                  <a:srgbClr val="000000"/>
                </a:solidFill>
                <a:latin typeface="DM Sans"/>
              </a:rPr>
              <a:t> technology, offering a 120Hz refresh rate for fluid visuals and touch responsiveness.</a:t>
            </a:r>
          </a:p>
        </p:txBody>
      </p:sp>
      <p:sp>
        <p:nvSpPr>
          <p:cNvPr id="29" name="TextBox 29"/>
          <p:cNvSpPr txBox="1"/>
          <p:nvPr/>
        </p:nvSpPr>
        <p:spPr>
          <a:xfrm>
            <a:off x="2262245" y="4642041"/>
            <a:ext cx="3614629" cy="1531573"/>
          </a:xfrm>
          <a:prstGeom prst="rect">
            <a:avLst/>
          </a:prstGeom>
        </p:spPr>
        <p:txBody>
          <a:bodyPr wrap="square" lIns="0" tIns="0" rIns="0" bIns="0" rtlCol="0" anchor="t">
            <a:spAutoFit/>
          </a:bodyPr>
          <a:lstStyle/>
          <a:p>
            <a:pPr marL="0" lvl="0" indent="0" algn="l">
              <a:lnSpc>
                <a:spcPts val="2383"/>
              </a:lnSpc>
            </a:pPr>
            <a:r>
              <a:rPr lang="en-US" sz="1900" dirty="0">
                <a:solidFill>
                  <a:srgbClr val="000000"/>
                </a:solidFill>
                <a:latin typeface="DM Sans"/>
              </a:rPr>
              <a:t>Powered by the A17 Pro chip, ensuring top-notch performance, energy efficiency, and enhanced graphics capabilities.</a:t>
            </a:r>
          </a:p>
        </p:txBody>
      </p:sp>
      <p:sp>
        <p:nvSpPr>
          <p:cNvPr id="30" name="TextBox 30"/>
          <p:cNvSpPr txBox="1"/>
          <p:nvPr/>
        </p:nvSpPr>
        <p:spPr>
          <a:xfrm>
            <a:off x="1848092" y="7279732"/>
            <a:ext cx="4915667" cy="1839350"/>
          </a:xfrm>
          <a:prstGeom prst="rect">
            <a:avLst/>
          </a:prstGeom>
        </p:spPr>
        <p:txBody>
          <a:bodyPr wrap="square" lIns="0" tIns="0" rIns="0" bIns="0" rtlCol="0" anchor="t">
            <a:spAutoFit/>
          </a:bodyPr>
          <a:lstStyle/>
          <a:p>
            <a:pPr marL="0" lvl="0" indent="0" algn="l">
              <a:lnSpc>
                <a:spcPts val="2383"/>
              </a:lnSpc>
            </a:pPr>
            <a:r>
              <a:rPr lang="en-US" sz="1900" dirty="0">
                <a:solidFill>
                  <a:srgbClr val="000000"/>
                </a:solidFill>
                <a:latin typeface="DM Sans"/>
              </a:rPr>
              <a:t>A sophisticated triple-camera system with advanced optical zoom, improved low-light performance, and new computational photography features. It supports </a:t>
            </a:r>
            <a:r>
              <a:rPr lang="en-US" sz="1900" dirty="0" err="1">
                <a:solidFill>
                  <a:srgbClr val="000000"/>
                </a:solidFill>
                <a:latin typeface="DM Sans"/>
              </a:rPr>
              <a:t>ProRAW</a:t>
            </a:r>
            <a:r>
              <a:rPr lang="en-US" sz="1900" dirty="0">
                <a:solidFill>
                  <a:srgbClr val="000000"/>
                </a:solidFill>
                <a:latin typeface="DM Sans"/>
              </a:rPr>
              <a:t> and </a:t>
            </a:r>
            <a:r>
              <a:rPr lang="en-US" sz="1900" dirty="0" err="1">
                <a:solidFill>
                  <a:srgbClr val="000000"/>
                </a:solidFill>
                <a:latin typeface="DM Sans"/>
              </a:rPr>
              <a:t>ProRes</a:t>
            </a:r>
            <a:r>
              <a:rPr lang="en-US" sz="1900" dirty="0">
                <a:solidFill>
                  <a:srgbClr val="000000"/>
                </a:solidFill>
                <a:latin typeface="DM Sans"/>
              </a:rPr>
              <a:t> video recording for professional-quality media creation.</a:t>
            </a:r>
          </a:p>
        </p:txBody>
      </p:sp>
      <p:sp>
        <p:nvSpPr>
          <p:cNvPr id="31" name="TextBox 31"/>
          <p:cNvSpPr txBox="1"/>
          <p:nvPr/>
        </p:nvSpPr>
        <p:spPr>
          <a:xfrm>
            <a:off x="7116174" y="952500"/>
            <a:ext cx="4055652" cy="658514"/>
          </a:xfrm>
          <a:prstGeom prst="rect">
            <a:avLst/>
          </a:prstGeom>
        </p:spPr>
        <p:txBody>
          <a:bodyPr lIns="0" tIns="0" rIns="0" bIns="0" rtlCol="0" anchor="t">
            <a:spAutoFit/>
          </a:bodyPr>
          <a:lstStyle/>
          <a:p>
            <a:pPr algn="ctr">
              <a:lnSpc>
                <a:spcPts val="5479"/>
              </a:lnSpc>
            </a:pPr>
            <a:r>
              <a:rPr lang="en-US" sz="3913" dirty="0">
                <a:solidFill>
                  <a:srgbClr val="FFFFFF"/>
                </a:solidFill>
                <a:latin typeface="Canva Sans Bold"/>
              </a:rPr>
              <a:t>iPhone</a:t>
            </a:r>
          </a:p>
        </p:txBody>
      </p:sp>
      <p:sp>
        <p:nvSpPr>
          <p:cNvPr id="32" name="TextBox 32"/>
          <p:cNvSpPr txBox="1"/>
          <p:nvPr/>
        </p:nvSpPr>
        <p:spPr>
          <a:xfrm>
            <a:off x="2796300" y="1122905"/>
            <a:ext cx="2344741"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Display</a:t>
            </a:r>
          </a:p>
        </p:txBody>
      </p:sp>
      <p:sp>
        <p:nvSpPr>
          <p:cNvPr id="33" name="TextBox 33"/>
          <p:cNvSpPr txBox="1"/>
          <p:nvPr/>
        </p:nvSpPr>
        <p:spPr>
          <a:xfrm>
            <a:off x="2329739" y="3722906"/>
            <a:ext cx="3614629" cy="762762"/>
          </a:xfrm>
          <a:prstGeom prst="rect">
            <a:avLst/>
          </a:prstGeom>
        </p:spPr>
        <p:txBody>
          <a:bodyPr lIns="0" tIns="0" rIns="0" bIns="0" rtlCol="0" anchor="t">
            <a:spAutoFit/>
          </a:bodyPr>
          <a:lstStyle/>
          <a:p>
            <a:pPr algn="ctr">
              <a:lnSpc>
                <a:spcPts val="6257"/>
              </a:lnSpc>
            </a:pPr>
            <a:r>
              <a:rPr lang="en-US" sz="4469">
                <a:solidFill>
                  <a:srgbClr val="000000"/>
                </a:solidFill>
                <a:latin typeface="Canva Sans Bold"/>
              </a:rPr>
              <a:t>Performance</a:t>
            </a:r>
          </a:p>
        </p:txBody>
      </p:sp>
      <p:sp>
        <p:nvSpPr>
          <p:cNvPr id="34" name="TextBox 34"/>
          <p:cNvSpPr txBox="1"/>
          <p:nvPr/>
        </p:nvSpPr>
        <p:spPr>
          <a:xfrm>
            <a:off x="2998079" y="6516970"/>
            <a:ext cx="2142963" cy="762762"/>
          </a:xfrm>
          <a:prstGeom prst="rect">
            <a:avLst/>
          </a:prstGeom>
        </p:spPr>
        <p:txBody>
          <a:bodyPr lIns="0" tIns="0" rIns="0" bIns="0" rtlCol="0" anchor="t">
            <a:spAutoFit/>
          </a:bodyPr>
          <a:lstStyle/>
          <a:p>
            <a:pPr algn="ctr">
              <a:lnSpc>
                <a:spcPts val="6257"/>
              </a:lnSpc>
            </a:pPr>
            <a:r>
              <a:rPr lang="en-US" sz="4469">
                <a:solidFill>
                  <a:srgbClr val="000000"/>
                </a:solidFill>
                <a:latin typeface="Canva Sans Bold"/>
              </a:rPr>
              <a:t>Camera</a:t>
            </a:r>
          </a:p>
        </p:txBody>
      </p:sp>
      <p:sp>
        <p:nvSpPr>
          <p:cNvPr id="35" name="TextBox 35"/>
          <p:cNvSpPr txBox="1"/>
          <p:nvPr/>
        </p:nvSpPr>
        <p:spPr>
          <a:xfrm>
            <a:off x="13546373" y="1122905"/>
            <a:ext cx="2327621"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Battery</a:t>
            </a:r>
          </a:p>
        </p:txBody>
      </p:sp>
      <p:sp>
        <p:nvSpPr>
          <p:cNvPr id="36" name="TextBox 36"/>
          <p:cNvSpPr txBox="1"/>
          <p:nvPr/>
        </p:nvSpPr>
        <p:spPr>
          <a:xfrm>
            <a:off x="13737848" y="3831957"/>
            <a:ext cx="1786928"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Build</a:t>
            </a:r>
          </a:p>
        </p:txBody>
      </p:sp>
      <p:sp>
        <p:nvSpPr>
          <p:cNvPr id="37" name="TextBox 37"/>
          <p:cNvSpPr txBox="1"/>
          <p:nvPr/>
        </p:nvSpPr>
        <p:spPr>
          <a:xfrm>
            <a:off x="13023633" y="6659070"/>
            <a:ext cx="2816627"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Software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672061" y="1025292"/>
            <a:ext cx="5587239" cy="2662922"/>
            <a:chOff x="0" y="0"/>
            <a:chExt cx="2065940" cy="984643"/>
          </a:xfrm>
        </p:grpSpPr>
        <p:sp>
          <p:nvSpPr>
            <p:cNvPr id="3" name="Freeform 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4" name="TextBox 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1672061" y="3808631"/>
            <a:ext cx="5587239" cy="2662922"/>
            <a:chOff x="0" y="0"/>
            <a:chExt cx="2065940" cy="984643"/>
          </a:xfrm>
        </p:grpSpPr>
        <p:sp>
          <p:nvSpPr>
            <p:cNvPr id="6" name="Freeform 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7" name="TextBox 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1672061" y="6595378"/>
            <a:ext cx="5587239" cy="2662922"/>
            <a:chOff x="0" y="0"/>
            <a:chExt cx="2065940" cy="984643"/>
          </a:xfrm>
        </p:grpSpPr>
        <p:sp>
          <p:nvSpPr>
            <p:cNvPr id="9" name="Freeform 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0" name="TextBox 1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28700" y="1028700"/>
            <a:ext cx="6087474" cy="2662922"/>
            <a:chOff x="0" y="0"/>
            <a:chExt cx="2250907" cy="984643"/>
          </a:xfrm>
        </p:grpSpPr>
        <p:sp>
          <p:nvSpPr>
            <p:cNvPr id="12" name="Freeform 12"/>
            <p:cNvSpPr/>
            <p:nvPr/>
          </p:nvSpPr>
          <p:spPr>
            <a:xfrm>
              <a:off x="0" y="0"/>
              <a:ext cx="2250908" cy="984643"/>
            </a:xfrm>
            <a:custGeom>
              <a:avLst/>
              <a:gdLst/>
              <a:ahLst/>
              <a:cxnLst/>
              <a:rect l="l" t="t" r="r" b="b"/>
              <a:pathLst>
                <a:path w="2250908" h="984643">
                  <a:moveTo>
                    <a:pt x="19077" y="0"/>
                  </a:moveTo>
                  <a:lnTo>
                    <a:pt x="2231831" y="0"/>
                  </a:lnTo>
                  <a:cubicBezTo>
                    <a:pt x="2236890" y="0"/>
                    <a:pt x="2241743" y="2010"/>
                    <a:pt x="2245320" y="5587"/>
                  </a:cubicBezTo>
                  <a:cubicBezTo>
                    <a:pt x="2248898" y="9165"/>
                    <a:pt x="2250908" y="14017"/>
                    <a:pt x="2250908" y="19077"/>
                  </a:cubicBezTo>
                  <a:lnTo>
                    <a:pt x="2250908" y="965567"/>
                  </a:lnTo>
                  <a:cubicBezTo>
                    <a:pt x="2250908" y="976103"/>
                    <a:pt x="2242367" y="984643"/>
                    <a:pt x="2231831" y="984643"/>
                  </a:cubicBezTo>
                  <a:lnTo>
                    <a:pt x="19077" y="984643"/>
                  </a:lnTo>
                  <a:cubicBezTo>
                    <a:pt x="14017" y="984643"/>
                    <a:pt x="9165" y="982634"/>
                    <a:pt x="5587" y="979056"/>
                  </a:cubicBezTo>
                  <a:cubicBezTo>
                    <a:pt x="2010" y="975478"/>
                    <a:pt x="0" y="970626"/>
                    <a:pt x="0" y="965567"/>
                  </a:cubicBezTo>
                  <a:lnTo>
                    <a:pt x="0" y="19077"/>
                  </a:lnTo>
                  <a:cubicBezTo>
                    <a:pt x="0" y="14017"/>
                    <a:pt x="2010" y="9165"/>
                    <a:pt x="5587" y="5587"/>
                  </a:cubicBezTo>
                  <a:cubicBezTo>
                    <a:pt x="9165" y="2010"/>
                    <a:pt x="14017" y="0"/>
                    <a:pt x="19077"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3" name="TextBox 13"/>
            <p:cNvSpPr txBox="1"/>
            <p:nvPr/>
          </p:nvSpPr>
          <p:spPr>
            <a:xfrm>
              <a:off x="0" y="-38100"/>
              <a:ext cx="2250907"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028700" y="3812039"/>
            <a:ext cx="6216708" cy="2662922"/>
            <a:chOff x="0" y="0"/>
            <a:chExt cx="2298693" cy="984643"/>
          </a:xfrm>
        </p:grpSpPr>
        <p:sp>
          <p:nvSpPr>
            <p:cNvPr id="15" name="Freeform 15"/>
            <p:cNvSpPr/>
            <p:nvPr/>
          </p:nvSpPr>
          <p:spPr>
            <a:xfrm>
              <a:off x="0" y="0"/>
              <a:ext cx="2298693" cy="984643"/>
            </a:xfrm>
            <a:custGeom>
              <a:avLst/>
              <a:gdLst/>
              <a:ahLst/>
              <a:cxnLst/>
              <a:rect l="l" t="t" r="r" b="b"/>
              <a:pathLst>
                <a:path w="2298693" h="984643">
                  <a:moveTo>
                    <a:pt x="18680" y="0"/>
                  </a:moveTo>
                  <a:lnTo>
                    <a:pt x="2280013" y="0"/>
                  </a:lnTo>
                  <a:cubicBezTo>
                    <a:pt x="2284968" y="0"/>
                    <a:pt x="2289719" y="1968"/>
                    <a:pt x="2293222" y="5471"/>
                  </a:cubicBezTo>
                  <a:cubicBezTo>
                    <a:pt x="2296725" y="8974"/>
                    <a:pt x="2298693" y="13726"/>
                    <a:pt x="2298693" y="18680"/>
                  </a:cubicBezTo>
                  <a:lnTo>
                    <a:pt x="2298693" y="965963"/>
                  </a:lnTo>
                  <a:cubicBezTo>
                    <a:pt x="2298693" y="970918"/>
                    <a:pt x="2296725" y="975669"/>
                    <a:pt x="2293222" y="979172"/>
                  </a:cubicBezTo>
                  <a:cubicBezTo>
                    <a:pt x="2289719" y="982675"/>
                    <a:pt x="2284968" y="984643"/>
                    <a:pt x="2280013" y="984643"/>
                  </a:cubicBezTo>
                  <a:lnTo>
                    <a:pt x="18680" y="984643"/>
                  </a:lnTo>
                  <a:cubicBezTo>
                    <a:pt x="13726" y="984643"/>
                    <a:pt x="8974" y="982675"/>
                    <a:pt x="5471" y="979172"/>
                  </a:cubicBezTo>
                  <a:cubicBezTo>
                    <a:pt x="1968" y="975669"/>
                    <a:pt x="0" y="970918"/>
                    <a:pt x="0" y="965963"/>
                  </a:cubicBezTo>
                  <a:lnTo>
                    <a:pt x="0" y="18680"/>
                  </a:lnTo>
                  <a:cubicBezTo>
                    <a:pt x="0" y="13726"/>
                    <a:pt x="1968" y="8974"/>
                    <a:pt x="5471" y="5471"/>
                  </a:cubicBezTo>
                  <a:cubicBezTo>
                    <a:pt x="8974" y="1968"/>
                    <a:pt x="13726" y="0"/>
                    <a:pt x="18680"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6" name="TextBox 16"/>
            <p:cNvSpPr txBox="1"/>
            <p:nvPr/>
          </p:nvSpPr>
          <p:spPr>
            <a:xfrm>
              <a:off x="0" y="-38100"/>
              <a:ext cx="2298693"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028700" y="6598786"/>
            <a:ext cx="6216708" cy="2662922"/>
            <a:chOff x="0" y="0"/>
            <a:chExt cx="2298693" cy="984643"/>
          </a:xfrm>
        </p:grpSpPr>
        <p:sp>
          <p:nvSpPr>
            <p:cNvPr id="18" name="Freeform 18"/>
            <p:cNvSpPr/>
            <p:nvPr/>
          </p:nvSpPr>
          <p:spPr>
            <a:xfrm>
              <a:off x="0" y="0"/>
              <a:ext cx="2298693" cy="984643"/>
            </a:xfrm>
            <a:custGeom>
              <a:avLst/>
              <a:gdLst/>
              <a:ahLst/>
              <a:cxnLst/>
              <a:rect l="l" t="t" r="r" b="b"/>
              <a:pathLst>
                <a:path w="2298693" h="984643">
                  <a:moveTo>
                    <a:pt x="18680" y="0"/>
                  </a:moveTo>
                  <a:lnTo>
                    <a:pt x="2280013" y="0"/>
                  </a:lnTo>
                  <a:cubicBezTo>
                    <a:pt x="2284968" y="0"/>
                    <a:pt x="2289719" y="1968"/>
                    <a:pt x="2293222" y="5471"/>
                  </a:cubicBezTo>
                  <a:cubicBezTo>
                    <a:pt x="2296725" y="8974"/>
                    <a:pt x="2298693" y="13726"/>
                    <a:pt x="2298693" y="18680"/>
                  </a:cubicBezTo>
                  <a:lnTo>
                    <a:pt x="2298693" y="965963"/>
                  </a:lnTo>
                  <a:cubicBezTo>
                    <a:pt x="2298693" y="970918"/>
                    <a:pt x="2296725" y="975669"/>
                    <a:pt x="2293222" y="979172"/>
                  </a:cubicBezTo>
                  <a:cubicBezTo>
                    <a:pt x="2289719" y="982675"/>
                    <a:pt x="2284968" y="984643"/>
                    <a:pt x="2280013" y="984643"/>
                  </a:cubicBezTo>
                  <a:lnTo>
                    <a:pt x="18680" y="984643"/>
                  </a:lnTo>
                  <a:cubicBezTo>
                    <a:pt x="13726" y="984643"/>
                    <a:pt x="8974" y="982675"/>
                    <a:pt x="5471" y="979172"/>
                  </a:cubicBezTo>
                  <a:cubicBezTo>
                    <a:pt x="1968" y="975669"/>
                    <a:pt x="0" y="970918"/>
                    <a:pt x="0" y="965963"/>
                  </a:cubicBezTo>
                  <a:lnTo>
                    <a:pt x="0" y="18680"/>
                  </a:lnTo>
                  <a:cubicBezTo>
                    <a:pt x="0" y="13726"/>
                    <a:pt x="1968" y="8974"/>
                    <a:pt x="5471" y="5471"/>
                  </a:cubicBezTo>
                  <a:cubicBezTo>
                    <a:pt x="8974" y="1968"/>
                    <a:pt x="13726" y="0"/>
                    <a:pt x="18680"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9" name="TextBox 19"/>
            <p:cNvSpPr txBox="1"/>
            <p:nvPr/>
          </p:nvSpPr>
          <p:spPr>
            <a:xfrm>
              <a:off x="0" y="-38100"/>
              <a:ext cx="2298693"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Freeform 20"/>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7547060" y="2261314"/>
            <a:ext cx="3823348" cy="5764372"/>
          </a:xfrm>
          <a:custGeom>
            <a:avLst/>
            <a:gdLst/>
            <a:ahLst/>
            <a:cxnLst/>
            <a:rect l="l" t="t" r="r" b="b"/>
            <a:pathLst>
              <a:path w="3823348" h="5764372">
                <a:moveTo>
                  <a:pt x="0" y="0"/>
                </a:moveTo>
                <a:lnTo>
                  <a:pt x="3823349" y="0"/>
                </a:lnTo>
                <a:lnTo>
                  <a:pt x="3823349" y="5764372"/>
                </a:lnTo>
                <a:lnTo>
                  <a:pt x="0" y="5764372"/>
                </a:lnTo>
                <a:lnTo>
                  <a:pt x="0" y="0"/>
                </a:lnTo>
                <a:close/>
              </a:path>
            </a:pathLst>
          </a:custGeom>
          <a:blipFill>
            <a:blip r:embed="rId4"/>
            <a:stretch>
              <a:fillRect l="-26485" r="-20409"/>
            </a:stretch>
          </a:blipFill>
        </p:spPr>
      </p:sp>
      <p:sp>
        <p:nvSpPr>
          <p:cNvPr id="25" name="TextBox 25"/>
          <p:cNvSpPr txBox="1"/>
          <p:nvPr/>
        </p:nvSpPr>
        <p:spPr>
          <a:xfrm>
            <a:off x="13040789" y="1942841"/>
            <a:ext cx="3292672" cy="1531573"/>
          </a:xfrm>
          <a:prstGeom prst="rect">
            <a:avLst/>
          </a:prstGeom>
        </p:spPr>
        <p:txBody>
          <a:bodyPr wrap="square" lIns="0" tIns="0" rIns="0" bIns="0" rtlCol="0" anchor="t">
            <a:spAutoFit/>
          </a:bodyPr>
          <a:lstStyle/>
          <a:p>
            <a:pPr marL="0" lvl="0" indent="0" algn="l">
              <a:lnSpc>
                <a:spcPts val="2383"/>
              </a:lnSpc>
              <a:spcBef>
                <a:spcPct val="0"/>
              </a:spcBef>
            </a:pPr>
            <a:r>
              <a:rPr lang="en-US" sz="1900" dirty="0">
                <a:solidFill>
                  <a:srgbClr val="000000"/>
                </a:solidFill>
                <a:latin typeface="DM Sans"/>
              </a:rPr>
              <a:t>Compatible with Apple Pencil (2nd generation) and Magic Keyboard, making it a versatile tool for creativity and productivity.</a:t>
            </a:r>
          </a:p>
        </p:txBody>
      </p:sp>
      <p:sp>
        <p:nvSpPr>
          <p:cNvPr id="26" name="TextBox 26"/>
          <p:cNvSpPr txBox="1"/>
          <p:nvPr/>
        </p:nvSpPr>
        <p:spPr>
          <a:xfrm>
            <a:off x="13057367" y="4775905"/>
            <a:ext cx="2816627" cy="916020"/>
          </a:xfrm>
          <a:prstGeom prst="rect">
            <a:avLst/>
          </a:prstGeom>
        </p:spPr>
        <p:txBody>
          <a:bodyPr lIns="0" tIns="0" rIns="0" bIns="0" rtlCol="0" anchor="t">
            <a:spAutoFit/>
          </a:bodyPr>
          <a:lstStyle/>
          <a:p>
            <a:pPr marL="0" lvl="0" indent="0" algn="l">
              <a:lnSpc>
                <a:spcPts val="2383"/>
              </a:lnSpc>
              <a:spcBef>
                <a:spcPct val="0"/>
              </a:spcBef>
            </a:pPr>
            <a:r>
              <a:rPr lang="en-US" sz="1900" dirty="0">
                <a:solidFill>
                  <a:srgbClr val="000000"/>
                </a:solidFill>
                <a:latin typeface="DM Sans"/>
              </a:rPr>
              <a:t>Sleek and portable design, making it easy to carry and use on the go.</a:t>
            </a:r>
          </a:p>
        </p:txBody>
      </p:sp>
      <p:sp>
        <p:nvSpPr>
          <p:cNvPr id="27" name="TextBox 27"/>
          <p:cNvSpPr txBox="1"/>
          <p:nvPr/>
        </p:nvSpPr>
        <p:spPr>
          <a:xfrm>
            <a:off x="13184245" y="7603019"/>
            <a:ext cx="3503555" cy="1223797"/>
          </a:xfrm>
          <a:prstGeom prst="rect">
            <a:avLst/>
          </a:prstGeom>
        </p:spPr>
        <p:txBody>
          <a:bodyPr wrap="square" lIns="0" tIns="0" rIns="0" bIns="0" rtlCol="0" anchor="t">
            <a:spAutoFit/>
          </a:bodyPr>
          <a:lstStyle/>
          <a:p>
            <a:pPr marL="0" lvl="0" indent="0" algn="l">
              <a:lnSpc>
                <a:spcPts val="2383"/>
              </a:lnSpc>
              <a:spcBef>
                <a:spcPct val="0"/>
              </a:spcBef>
            </a:pPr>
            <a:r>
              <a:rPr lang="en-US" sz="1900" dirty="0">
                <a:solidFill>
                  <a:srgbClr val="000000"/>
                </a:solidFill>
                <a:latin typeface="DM Sans"/>
              </a:rPr>
              <a:t>Runs on </a:t>
            </a:r>
            <a:r>
              <a:rPr lang="en-US" sz="1900" dirty="0" err="1">
                <a:solidFill>
                  <a:srgbClr val="000000"/>
                </a:solidFill>
                <a:latin typeface="DM Sans"/>
              </a:rPr>
              <a:t>iPadOS</a:t>
            </a:r>
            <a:r>
              <a:rPr lang="en-US" sz="1900" dirty="0">
                <a:solidFill>
                  <a:srgbClr val="000000"/>
                </a:solidFill>
                <a:latin typeface="DM Sans"/>
              </a:rPr>
              <a:t>, which provides enhanced multitasking capabilities and a desktop-like experience.</a:t>
            </a:r>
          </a:p>
        </p:txBody>
      </p:sp>
      <p:sp>
        <p:nvSpPr>
          <p:cNvPr id="28" name="TextBox 28"/>
          <p:cNvSpPr txBox="1"/>
          <p:nvPr/>
        </p:nvSpPr>
        <p:spPr>
          <a:xfrm>
            <a:off x="2083265" y="2072793"/>
            <a:ext cx="4256345" cy="1223797"/>
          </a:xfrm>
          <a:prstGeom prst="rect">
            <a:avLst/>
          </a:prstGeom>
        </p:spPr>
        <p:txBody>
          <a:bodyPr wrap="square" lIns="0" tIns="0" rIns="0" bIns="0" rtlCol="0" anchor="t">
            <a:spAutoFit/>
          </a:bodyPr>
          <a:lstStyle/>
          <a:p>
            <a:pPr marL="0" lvl="0" indent="0" algn="l">
              <a:lnSpc>
                <a:spcPts val="2383"/>
              </a:lnSpc>
            </a:pPr>
            <a:r>
              <a:rPr lang="en-US" sz="1900" dirty="0">
                <a:solidFill>
                  <a:srgbClr val="000000"/>
                </a:solidFill>
                <a:latin typeface="DM Sans"/>
              </a:rPr>
              <a:t>Comes with a Liquid Retina XDR display offering stunning brightness, color accuracy, and </a:t>
            </a:r>
            <a:r>
              <a:rPr lang="en-US" sz="1900" dirty="0" err="1">
                <a:solidFill>
                  <a:srgbClr val="000000"/>
                </a:solidFill>
                <a:latin typeface="DM Sans"/>
              </a:rPr>
              <a:t>ProMotion</a:t>
            </a:r>
            <a:r>
              <a:rPr lang="en-US" sz="1900" dirty="0">
                <a:solidFill>
                  <a:srgbClr val="000000"/>
                </a:solidFill>
                <a:latin typeface="DM Sans"/>
              </a:rPr>
              <a:t> technology for smooth visuals.</a:t>
            </a:r>
          </a:p>
        </p:txBody>
      </p:sp>
      <p:sp>
        <p:nvSpPr>
          <p:cNvPr id="29" name="TextBox 29"/>
          <p:cNvSpPr txBox="1"/>
          <p:nvPr/>
        </p:nvSpPr>
        <p:spPr>
          <a:xfrm>
            <a:off x="2394644" y="4699652"/>
            <a:ext cx="3283122" cy="1223797"/>
          </a:xfrm>
          <a:prstGeom prst="rect">
            <a:avLst/>
          </a:prstGeom>
        </p:spPr>
        <p:txBody>
          <a:bodyPr wrap="square" lIns="0" tIns="0" rIns="0" bIns="0" rtlCol="0" anchor="t">
            <a:spAutoFit/>
          </a:bodyPr>
          <a:lstStyle/>
          <a:p>
            <a:pPr marL="0" lvl="0" indent="0" algn="l">
              <a:lnSpc>
                <a:spcPts val="2383"/>
              </a:lnSpc>
            </a:pPr>
            <a:r>
              <a:rPr lang="en-US" sz="1900" dirty="0">
                <a:solidFill>
                  <a:srgbClr val="000000"/>
                </a:solidFill>
                <a:latin typeface="DM Sans"/>
              </a:rPr>
              <a:t>Powered by the M2 chip, delivering exceptional speed and graphics performance for demanding applications.</a:t>
            </a:r>
          </a:p>
        </p:txBody>
      </p:sp>
      <p:sp>
        <p:nvSpPr>
          <p:cNvPr id="30" name="TextBox 30"/>
          <p:cNvSpPr txBox="1"/>
          <p:nvPr/>
        </p:nvSpPr>
        <p:spPr>
          <a:xfrm>
            <a:off x="1889157" y="7300517"/>
            <a:ext cx="4375861" cy="1531573"/>
          </a:xfrm>
          <a:prstGeom prst="rect">
            <a:avLst/>
          </a:prstGeom>
        </p:spPr>
        <p:txBody>
          <a:bodyPr wrap="square" lIns="0" tIns="0" rIns="0" bIns="0" rtlCol="0" anchor="t">
            <a:spAutoFit/>
          </a:bodyPr>
          <a:lstStyle/>
          <a:p>
            <a:pPr marL="0" lvl="0" indent="0" algn="l">
              <a:lnSpc>
                <a:spcPts val="2383"/>
              </a:lnSpc>
            </a:pPr>
            <a:r>
              <a:rPr lang="en-US" sz="1900" dirty="0">
                <a:solidFill>
                  <a:srgbClr val="000000"/>
                </a:solidFill>
                <a:latin typeface="DM Sans"/>
              </a:rPr>
              <a:t>Advanced camera system with a 12MP Ultra Wide front camera and a 12MP Wide and 10MP Ultra Wide back camera, suitable for high-quality photography and AR applications.</a:t>
            </a:r>
          </a:p>
        </p:txBody>
      </p:sp>
      <p:sp>
        <p:nvSpPr>
          <p:cNvPr id="31" name="TextBox 31"/>
          <p:cNvSpPr txBox="1"/>
          <p:nvPr/>
        </p:nvSpPr>
        <p:spPr>
          <a:xfrm>
            <a:off x="8361748" y="952500"/>
            <a:ext cx="2030402" cy="672071"/>
          </a:xfrm>
          <a:prstGeom prst="rect">
            <a:avLst/>
          </a:prstGeom>
        </p:spPr>
        <p:txBody>
          <a:bodyPr lIns="0" tIns="0" rIns="0" bIns="0" rtlCol="0" anchor="t">
            <a:spAutoFit/>
          </a:bodyPr>
          <a:lstStyle/>
          <a:p>
            <a:pPr algn="ctr">
              <a:lnSpc>
                <a:spcPts val="5479"/>
              </a:lnSpc>
            </a:pPr>
            <a:r>
              <a:rPr lang="en-US" sz="3913" dirty="0" err="1">
                <a:solidFill>
                  <a:srgbClr val="FFFFFF"/>
                </a:solidFill>
                <a:latin typeface="Canva Sans Bold"/>
              </a:rPr>
              <a:t>ipad</a:t>
            </a:r>
            <a:endParaRPr lang="en-US" sz="3913" dirty="0">
              <a:solidFill>
                <a:srgbClr val="FFFFFF"/>
              </a:solidFill>
              <a:latin typeface="Canva Sans Bold"/>
            </a:endParaRPr>
          </a:p>
        </p:txBody>
      </p:sp>
      <p:sp>
        <p:nvSpPr>
          <p:cNvPr id="32" name="TextBox 32"/>
          <p:cNvSpPr txBox="1"/>
          <p:nvPr/>
        </p:nvSpPr>
        <p:spPr>
          <a:xfrm>
            <a:off x="2796300" y="1122905"/>
            <a:ext cx="2344741"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Display</a:t>
            </a:r>
          </a:p>
        </p:txBody>
      </p:sp>
      <p:sp>
        <p:nvSpPr>
          <p:cNvPr id="33" name="TextBox 33"/>
          <p:cNvSpPr txBox="1"/>
          <p:nvPr/>
        </p:nvSpPr>
        <p:spPr>
          <a:xfrm>
            <a:off x="2329739" y="3722906"/>
            <a:ext cx="3614629" cy="762762"/>
          </a:xfrm>
          <a:prstGeom prst="rect">
            <a:avLst/>
          </a:prstGeom>
        </p:spPr>
        <p:txBody>
          <a:bodyPr lIns="0" tIns="0" rIns="0" bIns="0" rtlCol="0" anchor="t">
            <a:spAutoFit/>
          </a:bodyPr>
          <a:lstStyle/>
          <a:p>
            <a:pPr algn="ctr">
              <a:lnSpc>
                <a:spcPts val="6257"/>
              </a:lnSpc>
            </a:pPr>
            <a:r>
              <a:rPr lang="en-US" sz="4469">
                <a:solidFill>
                  <a:srgbClr val="000000"/>
                </a:solidFill>
                <a:latin typeface="Canva Sans Bold"/>
              </a:rPr>
              <a:t>Performance</a:t>
            </a:r>
          </a:p>
        </p:txBody>
      </p:sp>
      <p:sp>
        <p:nvSpPr>
          <p:cNvPr id="34" name="TextBox 34"/>
          <p:cNvSpPr txBox="1"/>
          <p:nvPr/>
        </p:nvSpPr>
        <p:spPr>
          <a:xfrm>
            <a:off x="2998079" y="6516970"/>
            <a:ext cx="2142963" cy="762762"/>
          </a:xfrm>
          <a:prstGeom prst="rect">
            <a:avLst/>
          </a:prstGeom>
        </p:spPr>
        <p:txBody>
          <a:bodyPr lIns="0" tIns="0" rIns="0" bIns="0" rtlCol="0" anchor="t">
            <a:spAutoFit/>
          </a:bodyPr>
          <a:lstStyle/>
          <a:p>
            <a:pPr algn="ctr">
              <a:lnSpc>
                <a:spcPts val="6257"/>
              </a:lnSpc>
            </a:pPr>
            <a:r>
              <a:rPr lang="en-US" sz="4469">
                <a:solidFill>
                  <a:srgbClr val="000000"/>
                </a:solidFill>
                <a:latin typeface="Canva Sans Bold"/>
              </a:rPr>
              <a:t>Camera</a:t>
            </a:r>
          </a:p>
        </p:txBody>
      </p:sp>
      <p:sp>
        <p:nvSpPr>
          <p:cNvPr id="35" name="TextBox 35"/>
          <p:cNvSpPr txBox="1"/>
          <p:nvPr/>
        </p:nvSpPr>
        <p:spPr>
          <a:xfrm>
            <a:off x="12946223" y="1122905"/>
            <a:ext cx="3292672" cy="762974"/>
          </a:xfrm>
          <a:prstGeom prst="rect">
            <a:avLst/>
          </a:prstGeom>
        </p:spPr>
        <p:txBody>
          <a:bodyPr lIns="0" tIns="0" rIns="0" bIns="0" rtlCol="0" anchor="t">
            <a:spAutoFit/>
          </a:bodyPr>
          <a:lstStyle/>
          <a:p>
            <a:pPr algn="ctr">
              <a:lnSpc>
                <a:spcPts val="6252"/>
              </a:lnSpc>
            </a:pPr>
            <a:r>
              <a:rPr lang="en-US" sz="4466">
                <a:solidFill>
                  <a:srgbClr val="000000"/>
                </a:solidFill>
                <a:latin typeface="Canva Sans Bold"/>
              </a:rPr>
              <a:t>Accessories</a:t>
            </a:r>
          </a:p>
        </p:txBody>
      </p:sp>
      <p:sp>
        <p:nvSpPr>
          <p:cNvPr id="36" name="TextBox 36"/>
          <p:cNvSpPr txBox="1"/>
          <p:nvPr/>
        </p:nvSpPr>
        <p:spPr>
          <a:xfrm>
            <a:off x="13522376" y="3831957"/>
            <a:ext cx="1886609" cy="762974"/>
          </a:xfrm>
          <a:prstGeom prst="rect">
            <a:avLst/>
          </a:prstGeom>
        </p:spPr>
        <p:txBody>
          <a:bodyPr lIns="0" tIns="0" rIns="0" bIns="0" rtlCol="0" anchor="t">
            <a:spAutoFit/>
          </a:bodyPr>
          <a:lstStyle/>
          <a:p>
            <a:pPr algn="ctr">
              <a:lnSpc>
                <a:spcPts val="6252"/>
              </a:lnSpc>
            </a:pPr>
            <a:r>
              <a:rPr lang="en-US" sz="4466">
                <a:solidFill>
                  <a:srgbClr val="000000"/>
                </a:solidFill>
                <a:latin typeface="Canva Sans Bold"/>
              </a:rPr>
              <a:t>Design</a:t>
            </a:r>
          </a:p>
        </p:txBody>
      </p:sp>
      <p:sp>
        <p:nvSpPr>
          <p:cNvPr id="37" name="TextBox 37"/>
          <p:cNvSpPr txBox="1"/>
          <p:nvPr/>
        </p:nvSpPr>
        <p:spPr>
          <a:xfrm>
            <a:off x="13023633" y="6659070"/>
            <a:ext cx="2773427"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Software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672061" y="1025292"/>
            <a:ext cx="5587239" cy="2662922"/>
            <a:chOff x="0" y="0"/>
            <a:chExt cx="2065940" cy="984643"/>
          </a:xfrm>
        </p:grpSpPr>
        <p:sp>
          <p:nvSpPr>
            <p:cNvPr id="3" name="Freeform 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4" name="TextBox 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1672061" y="3808631"/>
            <a:ext cx="5587239" cy="2662922"/>
            <a:chOff x="0" y="0"/>
            <a:chExt cx="2065940" cy="984643"/>
          </a:xfrm>
        </p:grpSpPr>
        <p:sp>
          <p:nvSpPr>
            <p:cNvPr id="6" name="Freeform 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7" name="TextBox 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1672061" y="6595378"/>
            <a:ext cx="5587239" cy="2662922"/>
            <a:chOff x="0" y="0"/>
            <a:chExt cx="2065940" cy="984643"/>
          </a:xfrm>
        </p:grpSpPr>
        <p:sp>
          <p:nvSpPr>
            <p:cNvPr id="9" name="Freeform 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0" name="TextBox 1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28700" y="1028700"/>
            <a:ext cx="6087474" cy="2662922"/>
            <a:chOff x="0" y="0"/>
            <a:chExt cx="2250907" cy="984643"/>
          </a:xfrm>
        </p:grpSpPr>
        <p:sp>
          <p:nvSpPr>
            <p:cNvPr id="12" name="Freeform 12"/>
            <p:cNvSpPr/>
            <p:nvPr/>
          </p:nvSpPr>
          <p:spPr>
            <a:xfrm>
              <a:off x="0" y="0"/>
              <a:ext cx="2250908" cy="984643"/>
            </a:xfrm>
            <a:custGeom>
              <a:avLst/>
              <a:gdLst/>
              <a:ahLst/>
              <a:cxnLst/>
              <a:rect l="l" t="t" r="r" b="b"/>
              <a:pathLst>
                <a:path w="2250908" h="984643">
                  <a:moveTo>
                    <a:pt x="19077" y="0"/>
                  </a:moveTo>
                  <a:lnTo>
                    <a:pt x="2231831" y="0"/>
                  </a:lnTo>
                  <a:cubicBezTo>
                    <a:pt x="2236890" y="0"/>
                    <a:pt x="2241743" y="2010"/>
                    <a:pt x="2245320" y="5587"/>
                  </a:cubicBezTo>
                  <a:cubicBezTo>
                    <a:pt x="2248898" y="9165"/>
                    <a:pt x="2250908" y="14017"/>
                    <a:pt x="2250908" y="19077"/>
                  </a:cubicBezTo>
                  <a:lnTo>
                    <a:pt x="2250908" y="965567"/>
                  </a:lnTo>
                  <a:cubicBezTo>
                    <a:pt x="2250908" y="976103"/>
                    <a:pt x="2242367" y="984643"/>
                    <a:pt x="2231831" y="984643"/>
                  </a:cubicBezTo>
                  <a:lnTo>
                    <a:pt x="19077" y="984643"/>
                  </a:lnTo>
                  <a:cubicBezTo>
                    <a:pt x="14017" y="984643"/>
                    <a:pt x="9165" y="982634"/>
                    <a:pt x="5587" y="979056"/>
                  </a:cubicBezTo>
                  <a:cubicBezTo>
                    <a:pt x="2010" y="975478"/>
                    <a:pt x="0" y="970626"/>
                    <a:pt x="0" y="965567"/>
                  </a:cubicBezTo>
                  <a:lnTo>
                    <a:pt x="0" y="19077"/>
                  </a:lnTo>
                  <a:cubicBezTo>
                    <a:pt x="0" y="14017"/>
                    <a:pt x="2010" y="9165"/>
                    <a:pt x="5587" y="5587"/>
                  </a:cubicBezTo>
                  <a:cubicBezTo>
                    <a:pt x="9165" y="2010"/>
                    <a:pt x="14017" y="0"/>
                    <a:pt x="19077"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3" name="TextBox 13"/>
            <p:cNvSpPr txBox="1"/>
            <p:nvPr/>
          </p:nvSpPr>
          <p:spPr>
            <a:xfrm>
              <a:off x="0" y="-38100"/>
              <a:ext cx="2250907"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028700" y="3812039"/>
            <a:ext cx="6216708" cy="2662922"/>
            <a:chOff x="0" y="0"/>
            <a:chExt cx="2298693" cy="984643"/>
          </a:xfrm>
        </p:grpSpPr>
        <p:sp>
          <p:nvSpPr>
            <p:cNvPr id="15" name="Freeform 15"/>
            <p:cNvSpPr/>
            <p:nvPr/>
          </p:nvSpPr>
          <p:spPr>
            <a:xfrm>
              <a:off x="0" y="0"/>
              <a:ext cx="2298693" cy="984643"/>
            </a:xfrm>
            <a:custGeom>
              <a:avLst/>
              <a:gdLst/>
              <a:ahLst/>
              <a:cxnLst/>
              <a:rect l="l" t="t" r="r" b="b"/>
              <a:pathLst>
                <a:path w="2298693" h="984643">
                  <a:moveTo>
                    <a:pt x="18680" y="0"/>
                  </a:moveTo>
                  <a:lnTo>
                    <a:pt x="2280013" y="0"/>
                  </a:lnTo>
                  <a:cubicBezTo>
                    <a:pt x="2284968" y="0"/>
                    <a:pt x="2289719" y="1968"/>
                    <a:pt x="2293222" y="5471"/>
                  </a:cubicBezTo>
                  <a:cubicBezTo>
                    <a:pt x="2296725" y="8974"/>
                    <a:pt x="2298693" y="13726"/>
                    <a:pt x="2298693" y="18680"/>
                  </a:cubicBezTo>
                  <a:lnTo>
                    <a:pt x="2298693" y="965963"/>
                  </a:lnTo>
                  <a:cubicBezTo>
                    <a:pt x="2298693" y="970918"/>
                    <a:pt x="2296725" y="975669"/>
                    <a:pt x="2293222" y="979172"/>
                  </a:cubicBezTo>
                  <a:cubicBezTo>
                    <a:pt x="2289719" y="982675"/>
                    <a:pt x="2284968" y="984643"/>
                    <a:pt x="2280013" y="984643"/>
                  </a:cubicBezTo>
                  <a:lnTo>
                    <a:pt x="18680" y="984643"/>
                  </a:lnTo>
                  <a:cubicBezTo>
                    <a:pt x="13726" y="984643"/>
                    <a:pt x="8974" y="982675"/>
                    <a:pt x="5471" y="979172"/>
                  </a:cubicBezTo>
                  <a:cubicBezTo>
                    <a:pt x="1968" y="975669"/>
                    <a:pt x="0" y="970918"/>
                    <a:pt x="0" y="965963"/>
                  </a:cubicBezTo>
                  <a:lnTo>
                    <a:pt x="0" y="18680"/>
                  </a:lnTo>
                  <a:cubicBezTo>
                    <a:pt x="0" y="13726"/>
                    <a:pt x="1968" y="8974"/>
                    <a:pt x="5471" y="5471"/>
                  </a:cubicBezTo>
                  <a:cubicBezTo>
                    <a:pt x="8974" y="1968"/>
                    <a:pt x="13726" y="0"/>
                    <a:pt x="18680"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6" name="TextBox 16"/>
            <p:cNvSpPr txBox="1"/>
            <p:nvPr/>
          </p:nvSpPr>
          <p:spPr>
            <a:xfrm>
              <a:off x="0" y="-38100"/>
              <a:ext cx="2298693"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028700" y="6598786"/>
            <a:ext cx="6216708" cy="2662922"/>
            <a:chOff x="0" y="0"/>
            <a:chExt cx="2298693" cy="984643"/>
          </a:xfrm>
        </p:grpSpPr>
        <p:sp>
          <p:nvSpPr>
            <p:cNvPr id="18" name="Freeform 18"/>
            <p:cNvSpPr/>
            <p:nvPr/>
          </p:nvSpPr>
          <p:spPr>
            <a:xfrm>
              <a:off x="0" y="0"/>
              <a:ext cx="2298693" cy="984643"/>
            </a:xfrm>
            <a:custGeom>
              <a:avLst/>
              <a:gdLst/>
              <a:ahLst/>
              <a:cxnLst/>
              <a:rect l="l" t="t" r="r" b="b"/>
              <a:pathLst>
                <a:path w="2298693" h="984643">
                  <a:moveTo>
                    <a:pt x="18680" y="0"/>
                  </a:moveTo>
                  <a:lnTo>
                    <a:pt x="2280013" y="0"/>
                  </a:lnTo>
                  <a:cubicBezTo>
                    <a:pt x="2284968" y="0"/>
                    <a:pt x="2289719" y="1968"/>
                    <a:pt x="2293222" y="5471"/>
                  </a:cubicBezTo>
                  <a:cubicBezTo>
                    <a:pt x="2296725" y="8974"/>
                    <a:pt x="2298693" y="13726"/>
                    <a:pt x="2298693" y="18680"/>
                  </a:cubicBezTo>
                  <a:lnTo>
                    <a:pt x="2298693" y="965963"/>
                  </a:lnTo>
                  <a:cubicBezTo>
                    <a:pt x="2298693" y="970918"/>
                    <a:pt x="2296725" y="975669"/>
                    <a:pt x="2293222" y="979172"/>
                  </a:cubicBezTo>
                  <a:cubicBezTo>
                    <a:pt x="2289719" y="982675"/>
                    <a:pt x="2284968" y="984643"/>
                    <a:pt x="2280013" y="984643"/>
                  </a:cubicBezTo>
                  <a:lnTo>
                    <a:pt x="18680" y="984643"/>
                  </a:lnTo>
                  <a:cubicBezTo>
                    <a:pt x="13726" y="984643"/>
                    <a:pt x="8974" y="982675"/>
                    <a:pt x="5471" y="979172"/>
                  </a:cubicBezTo>
                  <a:cubicBezTo>
                    <a:pt x="1968" y="975669"/>
                    <a:pt x="0" y="970918"/>
                    <a:pt x="0" y="965963"/>
                  </a:cubicBezTo>
                  <a:lnTo>
                    <a:pt x="0" y="18680"/>
                  </a:lnTo>
                  <a:cubicBezTo>
                    <a:pt x="0" y="13726"/>
                    <a:pt x="1968" y="8974"/>
                    <a:pt x="5471" y="5471"/>
                  </a:cubicBezTo>
                  <a:cubicBezTo>
                    <a:pt x="8974" y="1968"/>
                    <a:pt x="13726" y="0"/>
                    <a:pt x="18680"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9" name="TextBox 19"/>
            <p:cNvSpPr txBox="1"/>
            <p:nvPr/>
          </p:nvSpPr>
          <p:spPr>
            <a:xfrm>
              <a:off x="0" y="-38100"/>
              <a:ext cx="2298693"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Freeform 20"/>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7243676" y="3691622"/>
            <a:ext cx="4514383" cy="2928821"/>
          </a:xfrm>
          <a:custGeom>
            <a:avLst/>
            <a:gdLst/>
            <a:ahLst/>
            <a:cxnLst/>
            <a:rect l="l" t="t" r="r" b="b"/>
            <a:pathLst>
              <a:path w="4514383" h="2928821">
                <a:moveTo>
                  <a:pt x="0" y="0"/>
                </a:moveTo>
                <a:lnTo>
                  <a:pt x="4514384" y="0"/>
                </a:lnTo>
                <a:lnTo>
                  <a:pt x="4514384" y="2928822"/>
                </a:lnTo>
                <a:lnTo>
                  <a:pt x="0" y="2928822"/>
                </a:lnTo>
                <a:lnTo>
                  <a:pt x="0" y="0"/>
                </a:lnTo>
                <a:close/>
              </a:path>
            </a:pathLst>
          </a:custGeom>
          <a:blipFill>
            <a:blip r:embed="rId4"/>
            <a:stretch>
              <a:fillRect l="-12037" r="-9228"/>
            </a:stretch>
          </a:blipFill>
        </p:spPr>
      </p:sp>
      <p:sp>
        <p:nvSpPr>
          <p:cNvPr id="25" name="TextBox 25"/>
          <p:cNvSpPr txBox="1"/>
          <p:nvPr/>
        </p:nvSpPr>
        <p:spPr>
          <a:xfrm>
            <a:off x="13313299" y="2090906"/>
            <a:ext cx="3222100" cy="1223797"/>
          </a:xfrm>
          <a:prstGeom prst="rect">
            <a:avLst/>
          </a:prstGeom>
        </p:spPr>
        <p:txBody>
          <a:bodyPr wrap="square" lIns="0" tIns="0" rIns="0" bIns="0" rtlCol="0" anchor="t">
            <a:spAutoFit/>
          </a:bodyPr>
          <a:lstStyle/>
          <a:p>
            <a:pPr marL="0" lvl="0" indent="0" algn="l">
              <a:lnSpc>
                <a:spcPts val="2383"/>
              </a:lnSpc>
              <a:spcBef>
                <a:spcPct val="0"/>
              </a:spcBef>
            </a:pPr>
            <a:r>
              <a:rPr lang="en-US" sz="1900" dirty="0">
                <a:solidFill>
                  <a:srgbClr val="000000"/>
                </a:solidFill>
                <a:latin typeface="DM Sans"/>
              </a:rPr>
              <a:t>Features extended battery life, suitable for long work sessions without frequent recharging.</a:t>
            </a:r>
          </a:p>
        </p:txBody>
      </p:sp>
      <p:sp>
        <p:nvSpPr>
          <p:cNvPr id="26" name="TextBox 26"/>
          <p:cNvSpPr txBox="1"/>
          <p:nvPr/>
        </p:nvSpPr>
        <p:spPr>
          <a:xfrm>
            <a:off x="13057367" y="4775905"/>
            <a:ext cx="2816627" cy="1531573"/>
          </a:xfrm>
          <a:prstGeom prst="rect">
            <a:avLst/>
          </a:prstGeom>
        </p:spPr>
        <p:txBody>
          <a:bodyPr lIns="0" tIns="0" rIns="0" bIns="0" rtlCol="0" anchor="t">
            <a:spAutoFit/>
          </a:bodyPr>
          <a:lstStyle/>
          <a:p>
            <a:pPr marL="0" lvl="0" indent="0" algn="l">
              <a:lnSpc>
                <a:spcPts val="2383"/>
              </a:lnSpc>
              <a:spcBef>
                <a:spcPct val="0"/>
              </a:spcBef>
            </a:pPr>
            <a:r>
              <a:rPr lang="en-US" sz="1900" dirty="0">
                <a:solidFill>
                  <a:srgbClr val="000000"/>
                </a:solidFill>
                <a:latin typeface="DM Sans"/>
              </a:rPr>
              <a:t>Features a robust and sleek build, with an improved keyboard and expansive touchpad for better user experience.</a:t>
            </a:r>
          </a:p>
        </p:txBody>
      </p:sp>
      <p:sp>
        <p:nvSpPr>
          <p:cNvPr id="27" name="TextBox 27"/>
          <p:cNvSpPr txBox="1"/>
          <p:nvPr/>
        </p:nvSpPr>
        <p:spPr>
          <a:xfrm>
            <a:off x="12879603" y="7485736"/>
            <a:ext cx="3351154" cy="1223797"/>
          </a:xfrm>
          <a:prstGeom prst="rect">
            <a:avLst/>
          </a:prstGeom>
        </p:spPr>
        <p:txBody>
          <a:bodyPr wrap="square" lIns="0" tIns="0" rIns="0" bIns="0" rtlCol="0" anchor="t">
            <a:spAutoFit/>
          </a:bodyPr>
          <a:lstStyle/>
          <a:p>
            <a:pPr marL="0" lvl="0" indent="0" algn="l">
              <a:lnSpc>
                <a:spcPts val="2383"/>
              </a:lnSpc>
              <a:spcBef>
                <a:spcPct val="0"/>
              </a:spcBef>
            </a:pPr>
            <a:r>
              <a:rPr lang="en-US" sz="1900" dirty="0">
                <a:solidFill>
                  <a:srgbClr val="000000"/>
                </a:solidFill>
                <a:latin typeface="DM Sans"/>
              </a:rPr>
              <a:t>Includes a variety of ports such as HDMI, SD card slot, and Thunderbolt 4, enhancing connectivity options.</a:t>
            </a:r>
          </a:p>
        </p:txBody>
      </p:sp>
      <p:sp>
        <p:nvSpPr>
          <p:cNvPr id="28" name="TextBox 28"/>
          <p:cNvSpPr txBox="1"/>
          <p:nvPr/>
        </p:nvSpPr>
        <p:spPr>
          <a:xfrm>
            <a:off x="2329739" y="1956269"/>
            <a:ext cx="3510954" cy="1531573"/>
          </a:xfrm>
          <a:prstGeom prst="rect">
            <a:avLst/>
          </a:prstGeom>
        </p:spPr>
        <p:txBody>
          <a:bodyPr wrap="square" lIns="0" tIns="0" rIns="0" bIns="0" rtlCol="0" anchor="t">
            <a:spAutoFit/>
          </a:bodyPr>
          <a:lstStyle/>
          <a:p>
            <a:pPr marL="0" lvl="0" indent="0" algn="l">
              <a:lnSpc>
                <a:spcPts val="2383"/>
              </a:lnSpc>
            </a:pPr>
            <a:r>
              <a:rPr lang="en-US" sz="1900" dirty="0">
                <a:solidFill>
                  <a:srgbClr val="000000"/>
                </a:solidFill>
                <a:latin typeface="DM Sans"/>
              </a:rPr>
              <a:t>Boasts a Liquid Retina XDR display with high brightness, contrast, and color accuracy, ideal for graphic-intensive work.</a:t>
            </a:r>
          </a:p>
        </p:txBody>
      </p:sp>
      <p:sp>
        <p:nvSpPr>
          <p:cNvPr id="29" name="TextBox 29"/>
          <p:cNvSpPr txBox="1"/>
          <p:nvPr/>
        </p:nvSpPr>
        <p:spPr>
          <a:xfrm>
            <a:off x="2661246" y="4695218"/>
            <a:ext cx="3283122" cy="1223797"/>
          </a:xfrm>
          <a:prstGeom prst="rect">
            <a:avLst/>
          </a:prstGeom>
        </p:spPr>
        <p:txBody>
          <a:bodyPr wrap="square" lIns="0" tIns="0" rIns="0" bIns="0" rtlCol="0" anchor="t">
            <a:spAutoFit/>
          </a:bodyPr>
          <a:lstStyle/>
          <a:p>
            <a:pPr marL="0" lvl="0" indent="0" algn="l">
              <a:lnSpc>
                <a:spcPts val="2383"/>
              </a:lnSpc>
            </a:pPr>
            <a:r>
              <a:rPr lang="en-US" sz="1900" dirty="0">
                <a:solidFill>
                  <a:srgbClr val="000000"/>
                </a:solidFill>
                <a:latin typeface="DM Sans"/>
              </a:rPr>
              <a:t>Available in 14-inch and 16-inch versions, catering to different portability and screen size preferences.</a:t>
            </a:r>
          </a:p>
        </p:txBody>
      </p:sp>
      <p:sp>
        <p:nvSpPr>
          <p:cNvPr id="30" name="TextBox 30"/>
          <p:cNvSpPr txBox="1"/>
          <p:nvPr/>
        </p:nvSpPr>
        <p:spPr>
          <a:xfrm>
            <a:off x="2329739" y="7326980"/>
            <a:ext cx="4089749" cy="1223797"/>
          </a:xfrm>
          <a:prstGeom prst="rect">
            <a:avLst/>
          </a:prstGeom>
        </p:spPr>
        <p:txBody>
          <a:bodyPr lIns="0" tIns="0" rIns="0" bIns="0" rtlCol="0" anchor="t">
            <a:spAutoFit/>
          </a:bodyPr>
          <a:lstStyle/>
          <a:p>
            <a:pPr marL="0" lvl="0" indent="0" algn="l">
              <a:lnSpc>
                <a:spcPts val="2383"/>
              </a:lnSpc>
            </a:pPr>
            <a:r>
              <a:rPr lang="en-US" sz="1900" dirty="0">
                <a:solidFill>
                  <a:srgbClr val="000000"/>
                </a:solidFill>
                <a:latin typeface="DM Sans"/>
              </a:rPr>
              <a:t>Powered by Apple's M1 Pro and M1 Max chips, providing unparalleled performance, especially for professional tasks.</a:t>
            </a:r>
          </a:p>
        </p:txBody>
      </p:sp>
      <p:sp>
        <p:nvSpPr>
          <p:cNvPr id="31" name="TextBox 31"/>
          <p:cNvSpPr txBox="1"/>
          <p:nvPr/>
        </p:nvSpPr>
        <p:spPr>
          <a:xfrm>
            <a:off x="7768601" y="952500"/>
            <a:ext cx="3216698" cy="669684"/>
          </a:xfrm>
          <a:prstGeom prst="rect">
            <a:avLst/>
          </a:prstGeom>
        </p:spPr>
        <p:txBody>
          <a:bodyPr lIns="0" tIns="0" rIns="0" bIns="0" rtlCol="0" anchor="t">
            <a:spAutoFit/>
          </a:bodyPr>
          <a:lstStyle/>
          <a:p>
            <a:pPr algn="ctr">
              <a:lnSpc>
                <a:spcPts val="5479"/>
              </a:lnSpc>
            </a:pPr>
            <a:r>
              <a:rPr lang="en-US" sz="3913" dirty="0">
                <a:solidFill>
                  <a:srgbClr val="FFFFFF"/>
                </a:solidFill>
                <a:latin typeface="Canva Sans Bold"/>
              </a:rPr>
              <a:t>MacBook</a:t>
            </a:r>
          </a:p>
        </p:txBody>
      </p:sp>
      <p:sp>
        <p:nvSpPr>
          <p:cNvPr id="32" name="TextBox 32"/>
          <p:cNvSpPr txBox="1"/>
          <p:nvPr/>
        </p:nvSpPr>
        <p:spPr>
          <a:xfrm>
            <a:off x="2796301" y="1122905"/>
            <a:ext cx="2681572"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Display</a:t>
            </a:r>
          </a:p>
        </p:txBody>
      </p:sp>
      <p:sp>
        <p:nvSpPr>
          <p:cNvPr id="33" name="TextBox 33"/>
          <p:cNvSpPr txBox="1"/>
          <p:nvPr/>
        </p:nvSpPr>
        <p:spPr>
          <a:xfrm>
            <a:off x="3119773" y="3722906"/>
            <a:ext cx="2358100" cy="762762"/>
          </a:xfrm>
          <a:prstGeom prst="rect">
            <a:avLst/>
          </a:prstGeom>
        </p:spPr>
        <p:txBody>
          <a:bodyPr wrap="square" lIns="0" tIns="0" rIns="0" bIns="0" rtlCol="0" anchor="t">
            <a:spAutoFit/>
          </a:bodyPr>
          <a:lstStyle/>
          <a:p>
            <a:pPr algn="ctr">
              <a:lnSpc>
                <a:spcPts val="6257"/>
              </a:lnSpc>
            </a:pPr>
            <a:r>
              <a:rPr lang="en-US" sz="4469" dirty="0">
                <a:solidFill>
                  <a:srgbClr val="000000"/>
                </a:solidFill>
                <a:latin typeface="Canva Sans Bold"/>
              </a:rPr>
              <a:t>Models</a:t>
            </a:r>
          </a:p>
        </p:txBody>
      </p:sp>
      <p:sp>
        <p:nvSpPr>
          <p:cNvPr id="34" name="TextBox 34"/>
          <p:cNvSpPr txBox="1"/>
          <p:nvPr/>
        </p:nvSpPr>
        <p:spPr>
          <a:xfrm>
            <a:off x="3426432" y="6516970"/>
            <a:ext cx="1755167" cy="762762"/>
          </a:xfrm>
          <a:prstGeom prst="rect">
            <a:avLst/>
          </a:prstGeom>
        </p:spPr>
        <p:txBody>
          <a:bodyPr wrap="square" lIns="0" tIns="0" rIns="0" bIns="0" rtlCol="0" anchor="t">
            <a:spAutoFit/>
          </a:bodyPr>
          <a:lstStyle/>
          <a:p>
            <a:pPr algn="ctr">
              <a:lnSpc>
                <a:spcPts val="6257"/>
              </a:lnSpc>
            </a:pPr>
            <a:r>
              <a:rPr lang="en-US" sz="4469" dirty="0">
                <a:solidFill>
                  <a:srgbClr val="000000"/>
                </a:solidFill>
                <a:latin typeface="Canva Sans Bold"/>
              </a:rPr>
              <a:t>Chip</a:t>
            </a:r>
          </a:p>
        </p:txBody>
      </p:sp>
      <p:sp>
        <p:nvSpPr>
          <p:cNvPr id="35" name="TextBox 35"/>
          <p:cNvSpPr txBox="1"/>
          <p:nvPr/>
        </p:nvSpPr>
        <p:spPr>
          <a:xfrm>
            <a:off x="12957020" y="1122905"/>
            <a:ext cx="3578379"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Battery Life</a:t>
            </a:r>
          </a:p>
        </p:txBody>
      </p:sp>
      <p:sp>
        <p:nvSpPr>
          <p:cNvPr id="36" name="TextBox 36"/>
          <p:cNvSpPr txBox="1"/>
          <p:nvPr/>
        </p:nvSpPr>
        <p:spPr>
          <a:xfrm>
            <a:off x="13522376" y="3831957"/>
            <a:ext cx="1886609" cy="762974"/>
          </a:xfrm>
          <a:prstGeom prst="rect">
            <a:avLst/>
          </a:prstGeom>
        </p:spPr>
        <p:txBody>
          <a:bodyPr lIns="0" tIns="0" rIns="0" bIns="0" rtlCol="0" anchor="t">
            <a:spAutoFit/>
          </a:bodyPr>
          <a:lstStyle/>
          <a:p>
            <a:pPr algn="ctr">
              <a:lnSpc>
                <a:spcPts val="6252"/>
              </a:lnSpc>
            </a:pPr>
            <a:r>
              <a:rPr lang="en-US" sz="4466">
                <a:solidFill>
                  <a:srgbClr val="000000"/>
                </a:solidFill>
                <a:latin typeface="Canva Sans Bold"/>
              </a:rPr>
              <a:t>Design</a:t>
            </a:r>
          </a:p>
        </p:txBody>
      </p:sp>
      <p:sp>
        <p:nvSpPr>
          <p:cNvPr id="37" name="TextBox 37"/>
          <p:cNvSpPr txBox="1"/>
          <p:nvPr/>
        </p:nvSpPr>
        <p:spPr>
          <a:xfrm>
            <a:off x="13532383" y="6659070"/>
            <a:ext cx="1707617"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Ports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672061" y="1025292"/>
            <a:ext cx="5587239" cy="2662922"/>
            <a:chOff x="0" y="0"/>
            <a:chExt cx="2065940" cy="984643"/>
          </a:xfrm>
        </p:grpSpPr>
        <p:sp>
          <p:nvSpPr>
            <p:cNvPr id="3" name="Freeform 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4" name="TextBox 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1672061" y="3808631"/>
            <a:ext cx="5587239" cy="2662922"/>
            <a:chOff x="0" y="0"/>
            <a:chExt cx="2065940" cy="984643"/>
          </a:xfrm>
        </p:grpSpPr>
        <p:sp>
          <p:nvSpPr>
            <p:cNvPr id="6" name="Freeform 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7" name="TextBox 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1672061" y="6595378"/>
            <a:ext cx="5587239" cy="2662922"/>
            <a:chOff x="0" y="0"/>
            <a:chExt cx="2065940" cy="984643"/>
          </a:xfrm>
        </p:grpSpPr>
        <p:sp>
          <p:nvSpPr>
            <p:cNvPr id="9" name="Freeform 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0" name="TextBox 1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28700" y="1028700"/>
            <a:ext cx="6087474" cy="2662922"/>
            <a:chOff x="0" y="0"/>
            <a:chExt cx="2250907" cy="984643"/>
          </a:xfrm>
        </p:grpSpPr>
        <p:sp>
          <p:nvSpPr>
            <p:cNvPr id="12" name="Freeform 12"/>
            <p:cNvSpPr/>
            <p:nvPr/>
          </p:nvSpPr>
          <p:spPr>
            <a:xfrm>
              <a:off x="0" y="0"/>
              <a:ext cx="2250908" cy="984643"/>
            </a:xfrm>
            <a:custGeom>
              <a:avLst/>
              <a:gdLst/>
              <a:ahLst/>
              <a:cxnLst/>
              <a:rect l="l" t="t" r="r" b="b"/>
              <a:pathLst>
                <a:path w="2250908" h="984643">
                  <a:moveTo>
                    <a:pt x="19077" y="0"/>
                  </a:moveTo>
                  <a:lnTo>
                    <a:pt x="2231831" y="0"/>
                  </a:lnTo>
                  <a:cubicBezTo>
                    <a:pt x="2236890" y="0"/>
                    <a:pt x="2241743" y="2010"/>
                    <a:pt x="2245320" y="5587"/>
                  </a:cubicBezTo>
                  <a:cubicBezTo>
                    <a:pt x="2248898" y="9165"/>
                    <a:pt x="2250908" y="14017"/>
                    <a:pt x="2250908" y="19077"/>
                  </a:cubicBezTo>
                  <a:lnTo>
                    <a:pt x="2250908" y="965567"/>
                  </a:lnTo>
                  <a:cubicBezTo>
                    <a:pt x="2250908" y="976103"/>
                    <a:pt x="2242367" y="984643"/>
                    <a:pt x="2231831" y="984643"/>
                  </a:cubicBezTo>
                  <a:lnTo>
                    <a:pt x="19077" y="984643"/>
                  </a:lnTo>
                  <a:cubicBezTo>
                    <a:pt x="14017" y="984643"/>
                    <a:pt x="9165" y="982634"/>
                    <a:pt x="5587" y="979056"/>
                  </a:cubicBezTo>
                  <a:cubicBezTo>
                    <a:pt x="2010" y="975478"/>
                    <a:pt x="0" y="970626"/>
                    <a:pt x="0" y="965567"/>
                  </a:cubicBezTo>
                  <a:lnTo>
                    <a:pt x="0" y="19077"/>
                  </a:lnTo>
                  <a:cubicBezTo>
                    <a:pt x="0" y="14017"/>
                    <a:pt x="2010" y="9165"/>
                    <a:pt x="5587" y="5587"/>
                  </a:cubicBezTo>
                  <a:cubicBezTo>
                    <a:pt x="9165" y="2010"/>
                    <a:pt x="14017" y="0"/>
                    <a:pt x="19077"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3" name="TextBox 13"/>
            <p:cNvSpPr txBox="1"/>
            <p:nvPr/>
          </p:nvSpPr>
          <p:spPr>
            <a:xfrm>
              <a:off x="0" y="-38100"/>
              <a:ext cx="2250907"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028700" y="3812039"/>
            <a:ext cx="6216708" cy="2662922"/>
            <a:chOff x="0" y="0"/>
            <a:chExt cx="2298693" cy="984643"/>
          </a:xfrm>
        </p:grpSpPr>
        <p:sp>
          <p:nvSpPr>
            <p:cNvPr id="15" name="Freeform 15"/>
            <p:cNvSpPr/>
            <p:nvPr/>
          </p:nvSpPr>
          <p:spPr>
            <a:xfrm>
              <a:off x="0" y="0"/>
              <a:ext cx="2298693" cy="984643"/>
            </a:xfrm>
            <a:custGeom>
              <a:avLst/>
              <a:gdLst/>
              <a:ahLst/>
              <a:cxnLst/>
              <a:rect l="l" t="t" r="r" b="b"/>
              <a:pathLst>
                <a:path w="2298693" h="984643">
                  <a:moveTo>
                    <a:pt x="18680" y="0"/>
                  </a:moveTo>
                  <a:lnTo>
                    <a:pt x="2280013" y="0"/>
                  </a:lnTo>
                  <a:cubicBezTo>
                    <a:pt x="2284968" y="0"/>
                    <a:pt x="2289719" y="1968"/>
                    <a:pt x="2293222" y="5471"/>
                  </a:cubicBezTo>
                  <a:cubicBezTo>
                    <a:pt x="2296725" y="8974"/>
                    <a:pt x="2298693" y="13726"/>
                    <a:pt x="2298693" y="18680"/>
                  </a:cubicBezTo>
                  <a:lnTo>
                    <a:pt x="2298693" y="965963"/>
                  </a:lnTo>
                  <a:cubicBezTo>
                    <a:pt x="2298693" y="970918"/>
                    <a:pt x="2296725" y="975669"/>
                    <a:pt x="2293222" y="979172"/>
                  </a:cubicBezTo>
                  <a:cubicBezTo>
                    <a:pt x="2289719" y="982675"/>
                    <a:pt x="2284968" y="984643"/>
                    <a:pt x="2280013" y="984643"/>
                  </a:cubicBezTo>
                  <a:lnTo>
                    <a:pt x="18680" y="984643"/>
                  </a:lnTo>
                  <a:cubicBezTo>
                    <a:pt x="13726" y="984643"/>
                    <a:pt x="8974" y="982675"/>
                    <a:pt x="5471" y="979172"/>
                  </a:cubicBezTo>
                  <a:cubicBezTo>
                    <a:pt x="1968" y="975669"/>
                    <a:pt x="0" y="970918"/>
                    <a:pt x="0" y="965963"/>
                  </a:cubicBezTo>
                  <a:lnTo>
                    <a:pt x="0" y="18680"/>
                  </a:lnTo>
                  <a:cubicBezTo>
                    <a:pt x="0" y="13726"/>
                    <a:pt x="1968" y="8974"/>
                    <a:pt x="5471" y="5471"/>
                  </a:cubicBezTo>
                  <a:cubicBezTo>
                    <a:pt x="8974" y="1968"/>
                    <a:pt x="13726" y="0"/>
                    <a:pt x="18680"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6" name="TextBox 16"/>
            <p:cNvSpPr txBox="1"/>
            <p:nvPr/>
          </p:nvSpPr>
          <p:spPr>
            <a:xfrm>
              <a:off x="0" y="-38100"/>
              <a:ext cx="2298693"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028700" y="6598786"/>
            <a:ext cx="6216708" cy="2662922"/>
            <a:chOff x="0" y="0"/>
            <a:chExt cx="2298693" cy="984643"/>
          </a:xfrm>
        </p:grpSpPr>
        <p:sp>
          <p:nvSpPr>
            <p:cNvPr id="18" name="Freeform 18"/>
            <p:cNvSpPr/>
            <p:nvPr/>
          </p:nvSpPr>
          <p:spPr>
            <a:xfrm>
              <a:off x="0" y="0"/>
              <a:ext cx="2298693" cy="984643"/>
            </a:xfrm>
            <a:custGeom>
              <a:avLst/>
              <a:gdLst/>
              <a:ahLst/>
              <a:cxnLst/>
              <a:rect l="l" t="t" r="r" b="b"/>
              <a:pathLst>
                <a:path w="2298693" h="984643">
                  <a:moveTo>
                    <a:pt x="18680" y="0"/>
                  </a:moveTo>
                  <a:lnTo>
                    <a:pt x="2280013" y="0"/>
                  </a:lnTo>
                  <a:cubicBezTo>
                    <a:pt x="2284968" y="0"/>
                    <a:pt x="2289719" y="1968"/>
                    <a:pt x="2293222" y="5471"/>
                  </a:cubicBezTo>
                  <a:cubicBezTo>
                    <a:pt x="2296725" y="8974"/>
                    <a:pt x="2298693" y="13726"/>
                    <a:pt x="2298693" y="18680"/>
                  </a:cubicBezTo>
                  <a:lnTo>
                    <a:pt x="2298693" y="965963"/>
                  </a:lnTo>
                  <a:cubicBezTo>
                    <a:pt x="2298693" y="970918"/>
                    <a:pt x="2296725" y="975669"/>
                    <a:pt x="2293222" y="979172"/>
                  </a:cubicBezTo>
                  <a:cubicBezTo>
                    <a:pt x="2289719" y="982675"/>
                    <a:pt x="2284968" y="984643"/>
                    <a:pt x="2280013" y="984643"/>
                  </a:cubicBezTo>
                  <a:lnTo>
                    <a:pt x="18680" y="984643"/>
                  </a:lnTo>
                  <a:cubicBezTo>
                    <a:pt x="13726" y="984643"/>
                    <a:pt x="8974" y="982675"/>
                    <a:pt x="5471" y="979172"/>
                  </a:cubicBezTo>
                  <a:cubicBezTo>
                    <a:pt x="1968" y="975669"/>
                    <a:pt x="0" y="970918"/>
                    <a:pt x="0" y="965963"/>
                  </a:cubicBezTo>
                  <a:lnTo>
                    <a:pt x="0" y="18680"/>
                  </a:lnTo>
                  <a:cubicBezTo>
                    <a:pt x="0" y="13726"/>
                    <a:pt x="1968" y="8974"/>
                    <a:pt x="5471" y="5471"/>
                  </a:cubicBezTo>
                  <a:cubicBezTo>
                    <a:pt x="8974" y="1968"/>
                    <a:pt x="13726" y="0"/>
                    <a:pt x="18680"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9" name="TextBox 19"/>
            <p:cNvSpPr txBox="1"/>
            <p:nvPr/>
          </p:nvSpPr>
          <p:spPr>
            <a:xfrm>
              <a:off x="0" y="-38100"/>
              <a:ext cx="2298693"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Freeform 20"/>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7582268" y="3127772"/>
            <a:ext cx="3123463" cy="3813441"/>
          </a:xfrm>
          <a:custGeom>
            <a:avLst/>
            <a:gdLst/>
            <a:ahLst/>
            <a:cxnLst/>
            <a:rect l="l" t="t" r="r" b="b"/>
            <a:pathLst>
              <a:path w="3123463" h="3813441">
                <a:moveTo>
                  <a:pt x="0" y="0"/>
                </a:moveTo>
                <a:lnTo>
                  <a:pt x="3123464" y="0"/>
                </a:lnTo>
                <a:lnTo>
                  <a:pt x="3123464" y="3813441"/>
                </a:lnTo>
                <a:lnTo>
                  <a:pt x="0" y="3813441"/>
                </a:lnTo>
                <a:lnTo>
                  <a:pt x="0" y="0"/>
                </a:lnTo>
                <a:close/>
              </a:path>
            </a:pathLst>
          </a:custGeom>
          <a:blipFill>
            <a:blip r:embed="rId4"/>
            <a:stretch>
              <a:fillRect l="-2272" r="-1504"/>
            </a:stretch>
          </a:blipFill>
        </p:spPr>
      </p:sp>
      <p:sp>
        <p:nvSpPr>
          <p:cNvPr id="25" name="TextBox 25"/>
          <p:cNvSpPr txBox="1"/>
          <p:nvPr/>
        </p:nvSpPr>
        <p:spPr>
          <a:xfrm>
            <a:off x="13313299" y="2090906"/>
            <a:ext cx="2816627" cy="916020"/>
          </a:xfrm>
          <a:prstGeom prst="rect">
            <a:avLst/>
          </a:prstGeom>
        </p:spPr>
        <p:txBody>
          <a:bodyPr lIns="0" tIns="0" rIns="0" bIns="0" rtlCol="0" anchor="t">
            <a:spAutoFit/>
          </a:bodyPr>
          <a:lstStyle/>
          <a:p>
            <a:pPr marL="0" lvl="0" indent="0" algn="l">
              <a:lnSpc>
                <a:spcPts val="2383"/>
              </a:lnSpc>
              <a:spcBef>
                <a:spcPct val="0"/>
              </a:spcBef>
            </a:pPr>
            <a:r>
              <a:rPr lang="en-US" sz="1900" dirty="0">
                <a:solidFill>
                  <a:srgbClr val="000000"/>
                </a:solidFill>
                <a:latin typeface="DM Sans"/>
              </a:rPr>
              <a:t>Enhanced durability with improved resistance to water and dust.</a:t>
            </a:r>
          </a:p>
        </p:txBody>
      </p:sp>
      <p:sp>
        <p:nvSpPr>
          <p:cNvPr id="26" name="TextBox 26"/>
          <p:cNvSpPr txBox="1"/>
          <p:nvPr/>
        </p:nvSpPr>
        <p:spPr>
          <a:xfrm>
            <a:off x="13057367" y="4775905"/>
            <a:ext cx="2816627" cy="1531573"/>
          </a:xfrm>
          <a:prstGeom prst="rect">
            <a:avLst/>
          </a:prstGeom>
        </p:spPr>
        <p:txBody>
          <a:bodyPr lIns="0" tIns="0" rIns="0" bIns="0" rtlCol="0" anchor="t">
            <a:spAutoFit/>
          </a:bodyPr>
          <a:lstStyle/>
          <a:p>
            <a:pPr marL="0" lvl="0" indent="0" algn="l">
              <a:lnSpc>
                <a:spcPts val="2383"/>
              </a:lnSpc>
              <a:spcBef>
                <a:spcPct val="0"/>
              </a:spcBef>
            </a:pPr>
            <a:r>
              <a:rPr lang="en-US" sz="1900" dirty="0">
                <a:solidFill>
                  <a:srgbClr val="000000"/>
                </a:solidFill>
                <a:latin typeface="DM Sans"/>
              </a:rPr>
              <a:t>New safety features such as crash detection and emergency SOS, enhancing personal safety.</a:t>
            </a:r>
          </a:p>
        </p:txBody>
      </p:sp>
      <p:sp>
        <p:nvSpPr>
          <p:cNvPr id="27" name="TextBox 27"/>
          <p:cNvSpPr txBox="1"/>
          <p:nvPr/>
        </p:nvSpPr>
        <p:spPr>
          <a:xfrm>
            <a:off x="13184245" y="7603019"/>
            <a:ext cx="2816627" cy="916020"/>
          </a:xfrm>
          <a:prstGeom prst="rect">
            <a:avLst/>
          </a:prstGeom>
        </p:spPr>
        <p:txBody>
          <a:bodyPr lIns="0" tIns="0" rIns="0" bIns="0" rtlCol="0" anchor="t">
            <a:spAutoFit/>
          </a:bodyPr>
          <a:lstStyle/>
          <a:p>
            <a:pPr marL="0" lvl="0" indent="0" algn="l">
              <a:lnSpc>
                <a:spcPts val="2383"/>
              </a:lnSpc>
              <a:spcBef>
                <a:spcPct val="0"/>
              </a:spcBef>
            </a:pPr>
            <a:r>
              <a:rPr lang="en-US" sz="1900" dirty="0">
                <a:solidFill>
                  <a:srgbClr val="000000"/>
                </a:solidFill>
                <a:latin typeface="DM Sans"/>
              </a:rPr>
              <a:t>Improved battery life, supporting longer usage between charges.</a:t>
            </a:r>
          </a:p>
        </p:txBody>
      </p:sp>
      <p:sp>
        <p:nvSpPr>
          <p:cNvPr id="28" name="TextBox 28"/>
          <p:cNvSpPr txBox="1"/>
          <p:nvPr/>
        </p:nvSpPr>
        <p:spPr>
          <a:xfrm>
            <a:off x="2661246" y="2090906"/>
            <a:ext cx="2816627" cy="1223797"/>
          </a:xfrm>
          <a:prstGeom prst="rect">
            <a:avLst/>
          </a:prstGeom>
        </p:spPr>
        <p:txBody>
          <a:bodyPr lIns="0" tIns="0" rIns="0" bIns="0" rtlCol="0" anchor="t">
            <a:spAutoFit/>
          </a:bodyPr>
          <a:lstStyle/>
          <a:p>
            <a:pPr marL="0" lvl="0" indent="0" algn="l">
              <a:lnSpc>
                <a:spcPts val="2383"/>
              </a:lnSpc>
            </a:pPr>
            <a:r>
              <a:rPr lang="en-US" sz="1900" dirty="0">
                <a:solidFill>
                  <a:srgbClr val="000000"/>
                </a:solidFill>
                <a:latin typeface="DM Sans"/>
              </a:rPr>
              <a:t>Features a larger always-on Retina display for easy readability and interaction.</a:t>
            </a:r>
          </a:p>
        </p:txBody>
      </p:sp>
      <p:sp>
        <p:nvSpPr>
          <p:cNvPr id="29" name="TextBox 29"/>
          <p:cNvSpPr txBox="1"/>
          <p:nvPr/>
        </p:nvSpPr>
        <p:spPr>
          <a:xfrm>
            <a:off x="2311390" y="4822468"/>
            <a:ext cx="3358554" cy="1223797"/>
          </a:xfrm>
          <a:prstGeom prst="rect">
            <a:avLst/>
          </a:prstGeom>
        </p:spPr>
        <p:txBody>
          <a:bodyPr wrap="square" lIns="0" tIns="0" rIns="0" bIns="0" rtlCol="0" anchor="t">
            <a:spAutoFit/>
          </a:bodyPr>
          <a:lstStyle/>
          <a:p>
            <a:pPr marL="0" lvl="0" indent="0" algn="l">
              <a:lnSpc>
                <a:spcPts val="2383"/>
              </a:lnSpc>
            </a:pPr>
            <a:r>
              <a:rPr lang="en-US" sz="1900" dirty="0">
                <a:solidFill>
                  <a:srgbClr val="000000"/>
                </a:solidFill>
                <a:latin typeface="DM Sans"/>
              </a:rPr>
              <a:t>Includes advanced health monitoring capabilities like ECG, blood oxygen level, and body temperature sensing.</a:t>
            </a:r>
          </a:p>
        </p:txBody>
      </p:sp>
      <p:sp>
        <p:nvSpPr>
          <p:cNvPr id="30" name="TextBox 30"/>
          <p:cNvSpPr txBox="1"/>
          <p:nvPr/>
        </p:nvSpPr>
        <p:spPr>
          <a:xfrm>
            <a:off x="2218916" y="7579481"/>
            <a:ext cx="4089749" cy="916020"/>
          </a:xfrm>
          <a:prstGeom prst="rect">
            <a:avLst/>
          </a:prstGeom>
        </p:spPr>
        <p:txBody>
          <a:bodyPr lIns="0" tIns="0" rIns="0" bIns="0" rtlCol="0" anchor="t">
            <a:spAutoFit/>
          </a:bodyPr>
          <a:lstStyle/>
          <a:p>
            <a:pPr marL="0" lvl="0" indent="0" algn="l">
              <a:lnSpc>
                <a:spcPts val="2383"/>
              </a:lnSpc>
            </a:pPr>
            <a:r>
              <a:rPr lang="en-US" sz="1900" dirty="0">
                <a:solidFill>
                  <a:srgbClr val="000000"/>
                </a:solidFill>
                <a:latin typeface="DM Sans"/>
              </a:rPr>
              <a:t>Extensive fitness tracking with new workout types and advanced metrics.</a:t>
            </a:r>
          </a:p>
        </p:txBody>
      </p:sp>
      <p:sp>
        <p:nvSpPr>
          <p:cNvPr id="31" name="TextBox 31"/>
          <p:cNvSpPr txBox="1"/>
          <p:nvPr/>
        </p:nvSpPr>
        <p:spPr>
          <a:xfrm>
            <a:off x="7245408" y="1111526"/>
            <a:ext cx="4217449" cy="658514"/>
          </a:xfrm>
          <a:prstGeom prst="rect">
            <a:avLst/>
          </a:prstGeom>
        </p:spPr>
        <p:txBody>
          <a:bodyPr lIns="0" tIns="0" rIns="0" bIns="0" rtlCol="0" anchor="t">
            <a:spAutoFit/>
          </a:bodyPr>
          <a:lstStyle/>
          <a:p>
            <a:pPr algn="ctr">
              <a:lnSpc>
                <a:spcPts val="5479"/>
              </a:lnSpc>
            </a:pPr>
            <a:r>
              <a:rPr lang="en-US" sz="3913" dirty="0">
                <a:solidFill>
                  <a:srgbClr val="FFFFFF"/>
                </a:solidFill>
                <a:latin typeface="Canva Sans Bold"/>
              </a:rPr>
              <a:t>Apple Watch</a:t>
            </a:r>
          </a:p>
        </p:txBody>
      </p:sp>
      <p:sp>
        <p:nvSpPr>
          <p:cNvPr id="32" name="TextBox 32"/>
          <p:cNvSpPr txBox="1"/>
          <p:nvPr/>
        </p:nvSpPr>
        <p:spPr>
          <a:xfrm>
            <a:off x="2796300" y="1122905"/>
            <a:ext cx="2461499"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Display</a:t>
            </a:r>
          </a:p>
        </p:txBody>
      </p:sp>
      <p:sp>
        <p:nvSpPr>
          <p:cNvPr id="33" name="TextBox 33"/>
          <p:cNvSpPr txBox="1"/>
          <p:nvPr/>
        </p:nvSpPr>
        <p:spPr>
          <a:xfrm>
            <a:off x="1309737" y="3928842"/>
            <a:ext cx="5519643" cy="762762"/>
          </a:xfrm>
          <a:prstGeom prst="rect">
            <a:avLst/>
          </a:prstGeom>
        </p:spPr>
        <p:txBody>
          <a:bodyPr wrap="square" lIns="0" tIns="0" rIns="0" bIns="0" rtlCol="0" anchor="t">
            <a:spAutoFit/>
          </a:bodyPr>
          <a:lstStyle/>
          <a:p>
            <a:pPr algn="ctr">
              <a:lnSpc>
                <a:spcPts val="6257"/>
              </a:lnSpc>
            </a:pPr>
            <a:r>
              <a:rPr lang="en-US" sz="4469" dirty="0">
                <a:solidFill>
                  <a:srgbClr val="000000"/>
                </a:solidFill>
                <a:latin typeface="Canva Sans Bold"/>
              </a:rPr>
              <a:t>Health Monitoring</a:t>
            </a:r>
          </a:p>
        </p:txBody>
      </p:sp>
      <p:sp>
        <p:nvSpPr>
          <p:cNvPr id="34" name="TextBox 34"/>
          <p:cNvSpPr txBox="1"/>
          <p:nvPr/>
        </p:nvSpPr>
        <p:spPr>
          <a:xfrm>
            <a:off x="1637591" y="6806327"/>
            <a:ext cx="4998926" cy="762762"/>
          </a:xfrm>
          <a:prstGeom prst="rect">
            <a:avLst/>
          </a:prstGeom>
        </p:spPr>
        <p:txBody>
          <a:bodyPr wrap="square" lIns="0" tIns="0" rIns="0" bIns="0" rtlCol="0" anchor="t">
            <a:spAutoFit/>
          </a:bodyPr>
          <a:lstStyle/>
          <a:p>
            <a:pPr algn="ctr">
              <a:lnSpc>
                <a:spcPts val="6257"/>
              </a:lnSpc>
            </a:pPr>
            <a:r>
              <a:rPr lang="en-US" sz="4469" dirty="0">
                <a:solidFill>
                  <a:srgbClr val="000000"/>
                </a:solidFill>
                <a:latin typeface="Canva Sans Bold"/>
              </a:rPr>
              <a:t>Fitness Tracking</a:t>
            </a:r>
          </a:p>
        </p:txBody>
      </p:sp>
      <p:sp>
        <p:nvSpPr>
          <p:cNvPr id="35" name="TextBox 35"/>
          <p:cNvSpPr txBox="1"/>
          <p:nvPr/>
        </p:nvSpPr>
        <p:spPr>
          <a:xfrm>
            <a:off x="13200735" y="1122905"/>
            <a:ext cx="2929191"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Durability</a:t>
            </a:r>
          </a:p>
        </p:txBody>
      </p:sp>
      <p:sp>
        <p:nvSpPr>
          <p:cNvPr id="36" name="TextBox 36"/>
          <p:cNvSpPr txBox="1"/>
          <p:nvPr/>
        </p:nvSpPr>
        <p:spPr>
          <a:xfrm>
            <a:off x="11931156" y="3910781"/>
            <a:ext cx="4686097"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Safety Features</a:t>
            </a:r>
          </a:p>
        </p:txBody>
      </p:sp>
      <p:sp>
        <p:nvSpPr>
          <p:cNvPr id="37" name="TextBox 37"/>
          <p:cNvSpPr txBox="1"/>
          <p:nvPr/>
        </p:nvSpPr>
        <p:spPr>
          <a:xfrm>
            <a:off x="12594784" y="6778426"/>
            <a:ext cx="3591933"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Battery Life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672061" y="1025292"/>
            <a:ext cx="5587239" cy="2662922"/>
            <a:chOff x="0" y="0"/>
            <a:chExt cx="2065940" cy="984643"/>
          </a:xfrm>
        </p:grpSpPr>
        <p:sp>
          <p:nvSpPr>
            <p:cNvPr id="3" name="Freeform 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4" name="TextBox 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1672061" y="3808631"/>
            <a:ext cx="5587239" cy="2662922"/>
            <a:chOff x="0" y="0"/>
            <a:chExt cx="2065940" cy="984643"/>
          </a:xfrm>
        </p:grpSpPr>
        <p:sp>
          <p:nvSpPr>
            <p:cNvPr id="6" name="Freeform 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7" name="TextBox 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1672061" y="6595378"/>
            <a:ext cx="5587239" cy="2662922"/>
            <a:chOff x="0" y="0"/>
            <a:chExt cx="2065940" cy="984643"/>
          </a:xfrm>
        </p:grpSpPr>
        <p:sp>
          <p:nvSpPr>
            <p:cNvPr id="9" name="Freeform 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0" name="TextBox 1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28700" y="1028700"/>
            <a:ext cx="6087474" cy="2662922"/>
            <a:chOff x="0" y="0"/>
            <a:chExt cx="2250907" cy="984643"/>
          </a:xfrm>
        </p:grpSpPr>
        <p:sp>
          <p:nvSpPr>
            <p:cNvPr id="12" name="Freeform 12"/>
            <p:cNvSpPr/>
            <p:nvPr/>
          </p:nvSpPr>
          <p:spPr>
            <a:xfrm>
              <a:off x="0" y="0"/>
              <a:ext cx="2250908" cy="984643"/>
            </a:xfrm>
            <a:custGeom>
              <a:avLst/>
              <a:gdLst/>
              <a:ahLst/>
              <a:cxnLst/>
              <a:rect l="l" t="t" r="r" b="b"/>
              <a:pathLst>
                <a:path w="2250908" h="984643">
                  <a:moveTo>
                    <a:pt x="19077" y="0"/>
                  </a:moveTo>
                  <a:lnTo>
                    <a:pt x="2231831" y="0"/>
                  </a:lnTo>
                  <a:cubicBezTo>
                    <a:pt x="2236890" y="0"/>
                    <a:pt x="2241743" y="2010"/>
                    <a:pt x="2245320" y="5587"/>
                  </a:cubicBezTo>
                  <a:cubicBezTo>
                    <a:pt x="2248898" y="9165"/>
                    <a:pt x="2250908" y="14017"/>
                    <a:pt x="2250908" y="19077"/>
                  </a:cubicBezTo>
                  <a:lnTo>
                    <a:pt x="2250908" y="965567"/>
                  </a:lnTo>
                  <a:cubicBezTo>
                    <a:pt x="2250908" y="976103"/>
                    <a:pt x="2242367" y="984643"/>
                    <a:pt x="2231831" y="984643"/>
                  </a:cubicBezTo>
                  <a:lnTo>
                    <a:pt x="19077" y="984643"/>
                  </a:lnTo>
                  <a:cubicBezTo>
                    <a:pt x="14017" y="984643"/>
                    <a:pt x="9165" y="982634"/>
                    <a:pt x="5587" y="979056"/>
                  </a:cubicBezTo>
                  <a:cubicBezTo>
                    <a:pt x="2010" y="975478"/>
                    <a:pt x="0" y="970626"/>
                    <a:pt x="0" y="965567"/>
                  </a:cubicBezTo>
                  <a:lnTo>
                    <a:pt x="0" y="19077"/>
                  </a:lnTo>
                  <a:cubicBezTo>
                    <a:pt x="0" y="14017"/>
                    <a:pt x="2010" y="9165"/>
                    <a:pt x="5587" y="5587"/>
                  </a:cubicBezTo>
                  <a:cubicBezTo>
                    <a:pt x="9165" y="2010"/>
                    <a:pt x="14017" y="0"/>
                    <a:pt x="19077"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3" name="TextBox 13"/>
            <p:cNvSpPr txBox="1"/>
            <p:nvPr/>
          </p:nvSpPr>
          <p:spPr>
            <a:xfrm>
              <a:off x="0" y="-38100"/>
              <a:ext cx="2250907"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028700" y="3812039"/>
            <a:ext cx="6216708" cy="2662922"/>
            <a:chOff x="0" y="0"/>
            <a:chExt cx="2298693" cy="984643"/>
          </a:xfrm>
        </p:grpSpPr>
        <p:sp>
          <p:nvSpPr>
            <p:cNvPr id="15" name="Freeform 15"/>
            <p:cNvSpPr/>
            <p:nvPr/>
          </p:nvSpPr>
          <p:spPr>
            <a:xfrm>
              <a:off x="0" y="0"/>
              <a:ext cx="2298693" cy="984643"/>
            </a:xfrm>
            <a:custGeom>
              <a:avLst/>
              <a:gdLst/>
              <a:ahLst/>
              <a:cxnLst/>
              <a:rect l="l" t="t" r="r" b="b"/>
              <a:pathLst>
                <a:path w="2298693" h="984643">
                  <a:moveTo>
                    <a:pt x="18680" y="0"/>
                  </a:moveTo>
                  <a:lnTo>
                    <a:pt x="2280013" y="0"/>
                  </a:lnTo>
                  <a:cubicBezTo>
                    <a:pt x="2284968" y="0"/>
                    <a:pt x="2289719" y="1968"/>
                    <a:pt x="2293222" y="5471"/>
                  </a:cubicBezTo>
                  <a:cubicBezTo>
                    <a:pt x="2296725" y="8974"/>
                    <a:pt x="2298693" y="13726"/>
                    <a:pt x="2298693" y="18680"/>
                  </a:cubicBezTo>
                  <a:lnTo>
                    <a:pt x="2298693" y="965963"/>
                  </a:lnTo>
                  <a:cubicBezTo>
                    <a:pt x="2298693" y="970918"/>
                    <a:pt x="2296725" y="975669"/>
                    <a:pt x="2293222" y="979172"/>
                  </a:cubicBezTo>
                  <a:cubicBezTo>
                    <a:pt x="2289719" y="982675"/>
                    <a:pt x="2284968" y="984643"/>
                    <a:pt x="2280013" y="984643"/>
                  </a:cubicBezTo>
                  <a:lnTo>
                    <a:pt x="18680" y="984643"/>
                  </a:lnTo>
                  <a:cubicBezTo>
                    <a:pt x="13726" y="984643"/>
                    <a:pt x="8974" y="982675"/>
                    <a:pt x="5471" y="979172"/>
                  </a:cubicBezTo>
                  <a:cubicBezTo>
                    <a:pt x="1968" y="975669"/>
                    <a:pt x="0" y="970918"/>
                    <a:pt x="0" y="965963"/>
                  </a:cubicBezTo>
                  <a:lnTo>
                    <a:pt x="0" y="18680"/>
                  </a:lnTo>
                  <a:cubicBezTo>
                    <a:pt x="0" y="13726"/>
                    <a:pt x="1968" y="8974"/>
                    <a:pt x="5471" y="5471"/>
                  </a:cubicBezTo>
                  <a:cubicBezTo>
                    <a:pt x="8974" y="1968"/>
                    <a:pt x="13726" y="0"/>
                    <a:pt x="18680"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6" name="TextBox 16"/>
            <p:cNvSpPr txBox="1"/>
            <p:nvPr/>
          </p:nvSpPr>
          <p:spPr>
            <a:xfrm>
              <a:off x="0" y="-38100"/>
              <a:ext cx="2298693"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028700" y="6598786"/>
            <a:ext cx="6216708" cy="2662922"/>
            <a:chOff x="0" y="0"/>
            <a:chExt cx="2298693" cy="984643"/>
          </a:xfrm>
        </p:grpSpPr>
        <p:sp>
          <p:nvSpPr>
            <p:cNvPr id="18" name="Freeform 18"/>
            <p:cNvSpPr/>
            <p:nvPr/>
          </p:nvSpPr>
          <p:spPr>
            <a:xfrm>
              <a:off x="0" y="0"/>
              <a:ext cx="2298693" cy="984643"/>
            </a:xfrm>
            <a:custGeom>
              <a:avLst/>
              <a:gdLst/>
              <a:ahLst/>
              <a:cxnLst/>
              <a:rect l="l" t="t" r="r" b="b"/>
              <a:pathLst>
                <a:path w="2298693" h="984643">
                  <a:moveTo>
                    <a:pt x="18680" y="0"/>
                  </a:moveTo>
                  <a:lnTo>
                    <a:pt x="2280013" y="0"/>
                  </a:lnTo>
                  <a:cubicBezTo>
                    <a:pt x="2284968" y="0"/>
                    <a:pt x="2289719" y="1968"/>
                    <a:pt x="2293222" y="5471"/>
                  </a:cubicBezTo>
                  <a:cubicBezTo>
                    <a:pt x="2296725" y="8974"/>
                    <a:pt x="2298693" y="13726"/>
                    <a:pt x="2298693" y="18680"/>
                  </a:cubicBezTo>
                  <a:lnTo>
                    <a:pt x="2298693" y="965963"/>
                  </a:lnTo>
                  <a:cubicBezTo>
                    <a:pt x="2298693" y="970918"/>
                    <a:pt x="2296725" y="975669"/>
                    <a:pt x="2293222" y="979172"/>
                  </a:cubicBezTo>
                  <a:cubicBezTo>
                    <a:pt x="2289719" y="982675"/>
                    <a:pt x="2284968" y="984643"/>
                    <a:pt x="2280013" y="984643"/>
                  </a:cubicBezTo>
                  <a:lnTo>
                    <a:pt x="18680" y="984643"/>
                  </a:lnTo>
                  <a:cubicBezTo>
                    <a:pt x="13726" y="984643"/>
                    <a:pt x="8974" y="982675"/>
                    <a:pt x="5471" y="979172"/>
                  </a:cubicBezTo>
                  <a:cubicBezTo>
                    <a:pt x="1968" y="975669"/>
                    <a:pt x="0" y="970918"/>
                    <a:pt x="0" y="965963"/>
                  </a:cubicBezTo>
                  <a:lnTo>
                    <a:pt x="0" y="18680"/>
                  </a:lnTo>
                  <a:cubicBezTo>
                    <a:pt x="0" y="13726"/>
                    <a:pt x="1968" y="8974"/>
                    <a:pt x="5471" y="5471"/>
                  </a:cubicBezTo>
                  <a:cubicBezTo>
                    <a:pt x="8974" y="1968"/>
                    <a:pt x="13726" y="0"/>
                    <a:pt x="18680" y="0"/>
                  </a:cubicBezTo>
                  <a:close/>
                </a:path>
              </a:pathLst>
            </a:custGeom>
            <a:gradFill rotWithShape="1">
              <a:gsLst>
                <a:gs pos="0">
                  <a:srgbClr val="A6A6A6">
                    <a:alpha val="100000"/>
                  </a:srgbClr>
                </a:gs>
                <a:gs pos="100000">
                  <a:srgbClr val="FFFFFF">
                    <a:alpha val="100000"/>
                  </a:srgbClr>
                </a:gs>
              </a:gsLst>
              <a:lin ang="0"/>
            </a:gradFill>
            <a:ln w="9525" cap="sq">
              <a:solidFill>
                <a:srgbClr val="000000"/>
              </a:solidFill>
              <a:prstDash val="solid"/>
              <a:miter/>
            </a:ln>
          </p:spPr>
        </p:sp>
        <p:sp>
          <p:nvSpPr>
            <p:cNvPr id="19" name="TextBox 19"/>
            <p:cNvSpPr txBox="1"/>
            <p:nvPr/>
          </p:nvSpPr>
          <p:spPr>
            <a:xfrm>
              <a:off x="0" y="-38100"/>
              <a:ext cx="2298693"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Freeform 20"/>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8031180" y="3014926"/>
            <a:ext cx="2457568" cy="3729869"/>
          </a:xfrm>
          <a:custGeom>
            <a:avLst/>
            <a:gdLst/>
            <a:ahLst/>
            <a:cxnLst/>
            <a:rect l="l" t="t" r="r" b="b"/>
            <a:pathLst>
              <a:path w="2457568" h="3729869">
                <a:moveTo>
                  <a:pt x="0" y="0"/>
                </a:moveTo>
                <a:lnTo>
                  <a:pt x="2457568" y="0"/>
                </a:lnTo>
                <a:lnTo>
                  <a:pt x="2457568" y="3729869"/>
                </a:lnTo>
                <a:lnTo>
                  <a:pt x="0" y="3729869"/>
                </a:lnTo>
                <a:lnTo>
                  <a:pt x="0" y="0"/>
                </a:lnTo>
                <a:close/>
              </a:path>
            </a:pathLst>
          </a:custGeom>
          <a:blipFill>
            <a:blip r:embed="rId4"/>
            <a:stretch>
              <a:fillRect l="-25552" r="-26218"/>
            </a:stretch>
          </a:blipFill>
        </p:spPr>
      </p:sp>
      <p:sp>
        <p:nvSpPr>
          <p:cNvPr id="25" name="TextBox 25"/>
          <p:cNvSpPr txBox="1"/>
          <p:nvPr/>
        </p:nvSpPr>
        <p:spPr>
          <a:xfrm>
            <a:off x="13313299" y="2090906"/>
            <a:ext cx="2816627" cy="1223797"/>
          </a:xfrm>
          <a:prstGeom prst="rect">
            <a:avLst/>
          </a:prstGeom>
        </p:spPr>
        <p:txBody>
          <a:bodyPr lIns="0" tIns="0" rIns="0" bIns="0" rtlCol="0" anchor="t">
            <a:spAutoFit/>
          </a:bodyPr>
          <a:lstStyle/>
          <a:p>
            <a:pPr marL="0" lvl="0" indent="0" algn="l">
              <a:lnSpc>
                <a:spcPts val="2383"/>
              </a:lnSpc>
              <a:spcBef>
                <a:spcPct val="0"/>
              </a:spcBef>
            </a:pPr>
            <a:r>
              <a:rPr lang="en-US" sz="1900" dirty="0">
                <a:solidFill>
                  <a:srgbClr val="000000"/>
                </a:solidFill>
                <a:latin typeface="DM Sans"/>
              </a:rPr>
              <a:t>Customizable fit with various ear tip sizes, ensuring comfort and secure fit.</a:t>
            </a:r>
          </a:p>
        </p:txBody>
      </p:sp>
      <p:sp>
        <p:nvSpPr>
          <p:cNvPr id="26" name="TextBox 26"/>
          <p:cNvSpPr txBox="1"/>
          <p:nvPr/>
        </p:nvSpPr>
        <p:spPr>
          <a:xfrm>
            <a:off x="12701141" y="4775906"/>
            <a:ext cx="3782833" cy="1223797"/>
          </a:xfrm>
          <a:prstGeom prst="rect">
            <a:avLst/>
          </a:prstGeom>
        </p:spPr>
        <p:txBody>
          <a:bodyPr wrap="square" lIns="0" tIns="0" rIns="0" bIns="0" rtlCol="0" anchor="t">
            <a:spAutoFit/>
          </a:bodyPr>
          <a:lstStyle/>
          <a:p>
            <a:pPr marL="0" lvl="0" indent="0" algn="l">
              <a:lnSpc>
                <a:spcPts val="2383"/>
              </a:lnSpc>
              <a:spcBef>
                <a:spcPct val="0"/>
              </a:spcBef>
            </a:pPr>
            <a:r>
              <a:rPr lang="en-US" sz="1900" dirty="0">
                <a:solidFill>
                  <a:srgbClr val="000000"/>
                </a:solidFill>
                <a:latin typeface="DM Sans"/>
              </a:rPr>
              <a:t>Extended battery life, providing up to 6 hours of listening time on a single charge, with the case offering additional charges.</a:t>
            </a:r>
          </a:p>
        </p:txBody>
      </p:sp>
      <p:sp>
        <p:nvSpPr>
          <p:cNvPr id="27" name="TextBox 27"/>
          <p:cNvSpPr txBox="1"/>
          <p:nvPr/>
        </p:nvSpPr>
        <p:spPr>
          <a:xfrm>
            <a:off x="13184245" y="7603019"/>
            <a:ext cx="2816627" cy="1223797"/>
          </a:xfrm>
          <a:prstGeom prst="rect">
            <a:avLst/>
          </a:prstGeom>
        </p:spPr>
        <p:txBody>
          <a:bodyPr lIns="0" tIns="0" rIns="0" bIns="0" rtlCol="0" anchor="t">
            <a:spAutoFit/>
          </a:bodyPr>
          <a:lstStyle/>
          <a:p>
            <a:pPr marL="0" lvl="0" indent="0" algn="l">
              <a:lnSpc>
                <a:spcPts val="2383"/>
              </a:lnSpc>
              <a:spcBef>
                <a:spcPct val="0"/>
              </a:spcBef>
            </a:pPr>
            <a:r>
              <a:rPr lang="en-US" sz="1900" dirty="0">
                <a:solidFill>
                  <a:srgbClr val="000000"/>
                </a:solidFill>
                <a:latin typeface="DM Sans"/>
              </a:rPr>
              <a:t>Improved touch controls for easier management of music, calls, and Siri activation.</a:t>
            </a:r>
          </a:p>
        </p:txBody>
      </p:sp>
      <p:sp>
        <p:nvSpPr>
          <p:cNvPr id="28" name="TextBox 28"/>
          <p:cNvSpPr txBox="1"/>
          <p:nvPr/>
        </p:nvSpPr>
        <p:spPr>
          <a:xfrm>
            <a:off x="2661246" y="2090906"/>
            <a:ext cx="2816627" cy="1531573"/>
          </a:xfrm>
          <a:prstGeom prst="rect">
            <a:avLst/>
          </a:prstGeom>
        </p:spPr>
        <p:txBody>
          <a:bodyPr lIns="0" tIns="0" rIns="0" bIns="0" rtlCol="0" anchor="t">
            <a:spAutoFit/>
          </a:bodyPr>
          <a:lstStyle/>
          <a:p>
            <a:pPr marL="0" lvl="0" indent="0" algn="l">
              <a:lnSpc>
                <a:spcPts val="2383"/>
              </a:lnSpc>
            </a:pPr>
            <a:r>
              <a:rPr lang="en-US" sz="1900" dirty="0">
                <a:solidFill>
                  <a:srgbClr val="000000"/>
                </a:solidFill>
                <a:latin typeface="DM Sans"/>
              </a:rPr>
              <a:t>Enhanced sound quality with deeper bass and clearer highs for a superior audio experience.</a:t>
            </a:r>
          </a:p>
        </p:txBody>
      </p:sp>
      <p:sp>
        <p:nvSpPr>
          <p:cNvPr id="29" name="TextBox 29"/>
          <p:cNvSpPr txBox="1"/>
          <p:nvPr/>
        </p:nvSpPr>
        <p:spPr>
          <a:xfrm>
            <a:off x="2661246" y="4695218"/>
            <a:ext cx="2816627" cy="1531573"/>
          </a:xfrm>
          <a:prstGeom prst="rect">
            <a:avLst/>
          </a:prstGeom>
        </p:spPr>
        <p:txBody>
          <a:bodyPr lIns="0" tIns="0" rIns="0" bIns="0" rtlCol="0" anchor="t">
            <a:spAutoFit/>
          </a:bodyPr>
          <a:lstStyle/>
          <a:p>
            <a:pPr marL="0" lvl="0" indent="0" algn="l">
              <a:lnSpc>
                <a:spcPts val="2383"/>
              </a:lnSpc>
            </a:pPr>
            <a:r>
              <a:rPr lang="en-US" sz="1900" dirty="0">
                <a:solidFill>
                  <a:srgbClr val="000000"/>
                </a:solidFill>
                <a:latin typeface="DM Sans"/>
              </a:rPr>
              <a:t>Active noise cancellation for immersive listening, and transparency mode to stay aware of your surroundings.</a:t>
            </a:r>
          </a:p>
        </p:txBody>
      </p:sp>
      <p:sp>
        <p:nvSpPr>
          <p:cNvPr id="30" name="TextBox 30"/>
          <p:cNvSpPr txBox="1"/>
          <p:nvPr/>
        </p:nvSpPr>
        <p:spPr>
          <a:xfrm>
            <a:off x="2151804" y="7543474"/>
            <a:ext cx="4089749" cy="916020"/>
          </a:xfrm>
          <a:prstGeom prst="rect">
            <a:avLst/>
          </a:prstGeom>
        </p:spPr>
        <p:txBody>
          <a:bodyPr lIns="0" tIns="0" rIns="0" bIns="0" rtlCol="0" anchor="t">
            <a:spAutoFit/>
          </a:bodyPr>
          <a:lstStyle/>
          <a:p>
            <a:pPr marL="0" lvl="0" indent="0" algn="l">
              <a:lnSpc>
                <a:spcPts val="2383"/>
              </a:lnSpc>
            </a:pPr>
            <a:r>
              <a:rPr lang="en-US" sz="1900" dirty="0">
                <a:solidFill>
                  <a:srgbClr val="000000"/>
                </a:solidFill>
                <a:latin typeface="DM Sans"/>
              </a:rPr>
              <a:t>Personalized spatial audio with dynamic head tracking for a surround-sound experience.</a:t>
            </a:r>
          </a:p>
        </p:txBody>
      </p:sp>
      <p:sp>
        <p:nvSpPr>
          <p:cNvPr id="31" name="TextBox 31"/>
          <p:cNvSpPr txBox="1"/>
          <p:nvPr/>
        </p:nvSpPr>
        <p:spPr>
          <a:xfrm>
            <a:off x="7944184" y="952500"/>
            <a:ext cx="2865531" cy="669684"/>
          </a:xfrm>
          <a:prstGeom prst="rect">
            <a:avLst/>
          </a:prstGeom>
        </p:spPr>
        <p:txBody>
          <a:bodyPr lIns="0" tIns="0" rIns="0" bIns="0" rtlCol="0" anchor="t">
            <a:spAutoFit/>
          </a:bodyPr>
          <a:lstStyle/>
          <a:p>
            <a:pPr algn="ctr">
              <a:lnSpc>
                <a:spcPts val="5479"/>
              </a:lnSpc>
            </a:pPr>
            <a:r>
              <a:rPr lang="en-US" sz="3913" dirty="0" err="1">
                <a:solidFill>
                  <a:srgbClr val="FFFFFF"/>
                </a:solidFill>
                <a:latin typeface="Canva Sans Bold"/>
              </a:rPr>
              <a:t>AirPods</a:t>
            </a:r>
            <a:endParaRPr lang="en-US" sz="3913" dirty="0">
              <a:solidFill>
                <a:srgbClr val="FFFFFF"/>
              </a:solidFill>
              <a:latin typeface="Canva Sans Bold"/>
            </a:endParaRPr>
          </a:p>
        </p:txBody>
      </p:sp>
      <p:sp>
        <p:nvSpPr>
          <p:cNvPr id="32" name="TextBox 32"/>
          <p:cNvSpPr txBox="1"/>
          <p:nvPr/>
        </p:nvSpPr>
        <p:spPr>
          <a:xfrm>
            <a:off x="1863532" y="1122905"/>
            <a:ext cx="4384868"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Sound Quality</a:t>
            </a:r>
          </a:p>
        </p:txBody>
      </p:sp>
      <p:sp>
        <p:nvSpPr>
          <p:cNvPr id="33" name="TextBox 33"/>
          <p:cNvSpPr txBox="1"/>
          <p:nvPr/>
        </p:nvSpPr>
        <p:spPr>
          <a:xfrm>
            <a:off x="1126119" y="3872248"/>
            <a:ext cx="5721748" cy="762762"/>
          </a:xfrm>
          <a:prstGeom prst="rect">
            <a:avLst/>
          </a:prstGeom>
        </p:spPr>
        <p:txBody>
          <a:bodyPr wrap="square" lIns="0" tIns="0" rIns="0" bIns="0" rtlCol="0" anchor="t">
            <a:spAutoFit/>
          </a:bodyPr>
          <a:lstStyle/>
          <a:p>
            <a:pPr algn="ctr">
              <a:lnSpc>
                <a:spcPts val="6257"/>
              </a:lnSpc>
            </a:pPr>
            <a:r>
              <a:rPr lang="en-US" sz="4469" dirty="0">
                <a:solidFill>
                  <a:srgbClr val="000000"/>
                </a:solidFill>
                <a:latin typeface="Canva Sans Bold"/>
              </a:rPr>
              <a:t>Noise Cancellation</a:t>
            </a:r>
          </a:p>
        </p:txBody>
      </p:sp>
      <p:sp>
        <p:nvSpPr>
          <p:cNvPr id="34" name="TextBox 34"/>
          <p:cNvSpPr txBox="1"/>
          <p:nvPr/>
        </p:nvSpPr>
        <p:spPr>
          <a:xfrm>
            <a:off x="2216785" y="6516970"/>
            <a:ext cx="4089748" cy="762762"/>
          </a:xfrm>
          <a:prstGeom prst="rect">
            <a:avLst/>
          </a:prstGeom>
        </p:spPr>
        <p:txBody>
          <a:bodyPr wrap="square" lIns="0" tIns="0" rIns="0" bIns="0" rtlCol="0" anchor="t">
            <a:spAutoFit/>
          </a:bodyPr>
          <a:lstStyle/>
          <a:p>
            <a:pPr algn="ctr">
              <a:lnSpc>
                <a:spcPts val="6257"/>
              </a:lnSpc>
            </a:pPr>
            <a:r>
              <a:rPr lang="en-US" sz="4469" dirty="0">
                <a:solidFill>
                  <a:srgbClr val="000000"/>
                </a:solidFill>
                <a:latin typeface="Canva Sans Bold"/>
              </a:rPr>
              <a:t>Spatial Audio</a:t>
            </a:r>
          </a:p>
        </p:txBody>
      </p:sp>
      <p:sp>
        <p:nvSpPr>
          <p:cNvPr id="35" name="TextBox 35"/>
          <p:cNvSpPr txBox="1"/>
          <p:nvPr/>
        </p:nvSpPr>
        <p:spPr>
          <a:xfrm>
            <a:off x="14227952" y="1122905"/>
            <a:ext cx="1012047"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Fit</a:t>
            </a:r>
          </a:p>
        </p:txBody>
      </p:sp>
      <p:sp>
        <p:nvSpPr>
          <p:cNvPr id="36" name="TextBox 36"/>
          <p:cNvSpPr txBox="1"/>
          <p:nvPr/>
        </p:nvSpPr>
        <p:spPr>
          <a:xfrm>
            <a:off x="12830142" y="3831957"/>
            <a:ext cx="3552857"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Battery Life</a:t>
            </a:r>
          </a:p>
        </p:txBody>
      </p:sp>
      <p:sp>
        <p:nvSpPr>
          <p:cNvPr id="37" name="TextBox 37"/>
          <p:cNvSpPr txBox="1"/>
          <p:nvPr/>
        </p:nvSpPr>
        <p:spPr>
          <a:xfrm>
            <a:off x="13074588" y="6659070"/>
            <a:ext cx="2799405" cy="762974"/>
          </a:xfrm>
          <a:prstGeom prst="rect">
            <a:avLst/>
          </a:prstGeom>
        </p:spPr>
        <p:txBody>
          <a:bodyPr wrap="square" lIns="0" tIns="0" rIns="0" bIns="0" rtlCol="0" anchor="t">
            <a:spAutoFit/>
          </a:bodyPr>
          <a:lstStyle/>
          <a:p>
            <a:pPr algn="ctr">
              <a:lnSpc>
                <a:spcPts val="6252"/>
              </a:lnSpc>
            </a:pPr>
            <a:r>
              <a:rPr lang="en-US" sz="4466" dirty="0">
                <a:solidFill>
                  <a:srgbClr val="000000"/>
                </a:solidFill>
                <a:latin typeface="Canva Sans Bold"/>
              </a:rPr>
              <a:t>Controls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1BE51E-0433-0159-29B2-53BA456A7651}"/>
              </a:ext>
            </a:extLst>
          </p:cNvPr>
          <p:cNvSpPr txBox="1"/>
          <p:nvPr/>
        </p:nvSpPr>
        <p:spPr>
          <a:xfrm>
            <a:off x="3352800" y="3573839"/>
            <a:ext cx="12191999" cy="3139321"/>
          </a:xfrm>
          <a:prstGeom prst="rect">
            <a:avLst/>
          </a:prstGeom>
          <a:noFill/>
        </p:spPr>
        <p:txBody>
          <a:bodyPr wrap="square" rtlCol="0">
            <a:spAutoFit/>
          </a:bodyPr>
          <a:lstStyle/>
          <a:p>
            <a:pPr algn="ctr"/>
            <a:r>
              <a:rPr lang="en-US" sz="6600" b="0" i="0" u="none" strike="noStrike" dirty="0">
                <a:solidFill>
                  <a:schemeClr val="bg1"/>
                </a:solidFill>
                <a:effectLst/>
                <a:latin typeface="Arial" panose="020B0604020202020204" pitchFamily="34" charset="0"/>
              </a:rPr>
              <a:t>Determine the platform on which the website is developed (Use online tools to identify).</a:t>
            </a:r>
            <a:endParaRPr lang="en-IN" sz="6600" dirty="0">
              <a:solidFill>
                <a:schemeClr val="bg1"/>
              </a:solidFill>
            </a:endParaRPr>
          </a:p>
        </p:txBody>
      </p:sp>
      <p:sp>
        <p:nvSpPr>
          <p:cNvPr id="3" name="TextBox 2">
            <a:extLst>
              <a:ext uri="{FF2B5EF4-FFF2-40B4-BE49-F238E27FC236}">
                <a16:creationId xmlns:a16="http://schemas.microsoft.com/office/drawing/2014/main" id="{543C5498-FDBF-272A-251D-A40C721DFF26}"/>
              </a:ext>
            </a:extLst>
          </p:cNvPr>
          <p:cNvSpPr txBox="1"/>
          <p:nvPr/>
        </p:nvSpPr>
        <p:spPr>
          <a:xfrm>
            <a:off x="4920059" y="7734300"/>
            <a:ext cx="9057480" cy="1200329"/>
          </a:xfrm>
          <a:prstGeom prst="rect">
            <a:avLst/>
          </a:prstGeom>
          <a:noFill/>
        </p:spPr>
        <p:txBody>
          <a:bodyPr wrap="none" rtlCol="0">
            <a:spAutoFit/>
          </a:bodyPr>
          <a:lstStyle/>
          <a:p>
            <a:r>
              <a:rPr lang="en-US" sz="7200" dirty="0">
                <a:solidFill>
                  <a:schemeClr val="bg1"/>
                </a:solidFill>
              </a:rPr>
              <a:t>Tools Used: </a:t>
            </a:r>
            <a:r>
              <a:rPr lang="en-US" sz="7200" dirty="0" err="1">
                <a:solidFill>
                  <a:schemeClr val="bg1"/>
                </a:solidFill>
              </a:rPr>
              <a:t>Wappalyzer</a:t>
            </a:r>
            <a:endParaRPr lang="en-IN" sz="7200" dirty="0">
              <a:solidFill>
                <a:schemeClr val="bg1"/>
              </a:solidFill>
            </a:endParaRPr>
          </a:p>
        </p:txBody>
      </p:sp>
    </p:spTree>
    <p:extLst>
      <p:ext uri="{BB962C8B-B14F-4D97-AF65-F5344CB8AC3E}">
        <p14:creationId xmlns:p14="http://schemas.microsoft.com/office/powerpoint/2010/main" val="2301546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005324" y="4504321"/>
            <a:ext cx="3871360" cy="1214118"/>
            <a:chOff x="0" y="-138756"/>
            <a:chExt cx="5161812" cy="1618824"/>
          </a:xfrm>
        </p:grpSpPr>
        <p:grpSp>
          <p:nvGrpSpPr>
            <p:cNvPr id="3" name="Group 3"/>
            <p:cNvGrpSpPr/>
            <p:nvPr/>
          </p:nvGrpSpPr>
          <p:grpSpPr>
            <a:xfrm>
              <a:off x="377198" y="-138756"/>
              <a:ext cx="4784614" cy="1618824"/>
              <a:chOff x="0" y="-38100"/>
              <a:chExt cx="1313768" cy="444500"/>
            </a:xfrm>
          </p:grpSpPr>
          <p:sp>
            <p:nvSpPr>
              <p:cNvPr id="4" name="Freeform 4"/>
              <p:cNvSpPr/>
              <p:nvPr/>
            </p:nvSpPr>
            <p:spPr>
              <a:xfrm>
                <a:off x="0" y="0"/>
                <a:ext cx="1313768" cy="406400"/>
              </a:xfrm>
              <a:custGeom>
                <a:avLst/>
                <a:gdLst/>
                <a:ahLst/>
                <a:cxnLst/>
                <a:rect l="l" t="t" r="r" b="b"/>
                <a:pathLst>
                  <a:path w="1313768" h="406400">
                    <a:moveTo>
                      <a:pt x="1110568" y="0"/>
                    </a:moveTo>
                    <a:cubicBezTo>
                      <a:pt x="1222793" y="0"/>
                      <a:pt x="1313768" y="90976"/>
                      <a:pt x="1313768" y="203200"/>
                    </a:cubicBezTo>
                    <a:cubicBezTo>
                      <a:pt x="1313768" y="315424"/>
                      <a:pt x="1222793" y="406400"/>
                      <a:pt x="111056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5" name="TextBox 5"/>
              <p:cNvSpPr txBox="1"/>
              <p:nvPr/>
            </p:nvSpPr>
            <p:spPr>
              <a:xfrm>
                <a:off x="0" y="-38100"/>
                <a:ext cx="1313768" cy="444500"/>
              </a:xfrm>
              <a:prstGeom prst="rect">
                <a:avLst/>
              </a:prstGeom>
            </p:spPr>
            <p:txBody>
              <a:bodyPr lIns="36545" tIns="36545" rIns="36545" bIns="36545" rtlCol="0" anchor="ctr"/>
              <a:lstStyle/>
              <a:p>
                <a:pPr algn="ctr">
                  <a:lnSpc>
                    <a:spcPts val="2659"/>
                  </a:lnSpc>
                  <a:spcBef>
                    <a:spcPct val="0"/>
                  </a:spcBef>
                </a:pPr>
                <a:r>
                  <a:rPr lang="en-US" sz="1899" dirty="0">
                    <a:solidFill>
                      <a:srgbClr val="FFFFFF"/>
                    </a:solidFill>
                    <a:latin typeface="Canva Sans Bold"/>
                  </a:rPr>
                  <a:t>  </a:t>
                </a:r>
                <a:r>
                  <a:rPr lang="en-US" sz="1899" dirty="0">
                    <a:solidFill>
                      <a:srgbClr val="000000"/>
                    </a:solidFill>
                    <a:latin typeface="Canva Sans Bold"/>
                  </a:rPr>
                  <a:t>       Adobe target</a:t>
                </a:r>
              </a:p>
            </p:txBody>
          </p:sp>
        </p:grpSp>
        <p:grpSp>
          <p:nvGrpSpPr>
            <p:cNvPr id="6" name="Group 6"/>
            <p:cNvGrpSpPr/>
            <p:nvPr/>
          </p:nvGrpSpPr>
          <p:grpSpPr>
            <a:xfrm>
              <a:off x="0" y="0"/>
              <a:ext cx="1809585" cy="1480068"/>
              <a:chOff x="0" y="0"/>
              <a:chExt cx="496879" cy="406400"/>
            </a:xfrm>
          </p:grpSpPr>
          <p:sp>
            <p:nvSpPr>
              <p:cNvPr id="7" name="Freeform 7"/>
              <p:cNvSpPr/>
              <p:nvPr/>
            </p:nvSpPr>
            <p:spPr>
              <a:xfrm>
                <a:off x="0" y="0"/>
                <a:ext cx="496879" cy="406400"/>
              </a:xfrm>
              <a:custGeom>
                <a:avLst/>
                <a:gdLst/>
                <a:ahLst/>
                <a:cxnLst/>
                <a:rect l="l" t="t" r="r" b="b"/>
                <a:pathLst>
                  <a:path w="496879" h="406400">
                    <a:moveTo>
                      <a:pt x="248440" y="0"/>
                    </a:moveTo>
                    <a:cubicBezTo>
                      <a:pt x="111230" y="0"/>
                      <a:pt x="0" y="90976"/>
                      <a:pt x="0" y="203200"/>
                    </a:cubicBezTo>
                    <a:cubicBezTo>
                      <a:pt x="0" y="315424"/>
                      <a:pt x="111230" y="406400"/>
                      <a:pt x="248440" y="406400"/>
                    </a:cubicBezTo>
                    <a:cubicBezTo>
                      <a:pt x="385649" y="406400"/>
                      <a:pt x="496879" y="315424"/>
                      <a:pt x="496879" y="203200"/>
                    </a:cubicBezTo>
                    <a:cubicBezTo>
                      <a:pt x="496879" y="90976"/>
                      <a:pt x="385649" y="0"/>
                      <a:pt x="248440" y="0"/>
                    </a:cubicBezTo>
                    <a:close/>
                  </a:path>
                </a:pathLst>
              </a:custGeom>
              <a:solidFill>
                <a:srgbClr val="FFFFFF"/>
              </a:solidFill>
            </p:spPr>
          </p:sp>
          <p:sp>
            <p:nvSpPr>
              <p:cNvPr id="8" name="TextBox 8"/>
              <p:cNvSpPr txBox="1"/>
              <p:nvPr/>
            </p:nvSpPr>
            <p:spPr>
              <a:xfrm>
                <a:off x="46582" y="0"/>
                <a:ext cx="403714" cy="368300"/>
              </a:xfrm>
              <a:prstGeom prst="rect">
                <a:avLst/>
              </a:prstGeom>
            </p:spPr>
            <p:txBody>
              <a:bodyPr lIns="36545" tIns="36545" rIns="36545" bIns="36545" rtlCol="0" anchor="ctr"/>
              <a:lstStyle/>
              <a:p>
                <a:pPr algn="ctr">
                  <a:lnSpc>
                    <a:spcPts val="2659"/>
                  </a:lnSpc>
                </a:pPr>
                <a:endParaRPr/>
              </a:p>
            </p:txBody>
          </p:sp>
        </p:grpSp>
        <p:sp>
          <p:nvSpPr>
            <p:cNvPr id="9" name="Freeform 9"/>
            <p:cNvSpPr/>
            <p:nvPr/>
          </p:nvSpPr>
          <p:spPr>
            <a:xfrm>
              <a:off x="904792" y="434567"/>
              <a:ext cx="754395" cy="610934"/>
            </a:xfrm>
            <a:custGeom>
              <a:avLst/>
              <a:gdLst/>
              <a:ahLst/>
              <a:cxnLst/>
              <a:rect l="l" t="t" r="r" b="b"/>
              <a:pathLst>
                <a:path w="754395" h="610934">
                  <a:moveTo>
                    <a:pt x="0" y="0"/>
                  </a:moveTo>
                  <a:lnTo>
                    <a:pt x="754396" y="0"/>
                  </a:lnTo>
                  <a:lnTo>
                    <a:pt x="754396" y="610934"/>
                  </a:lnTo>
                  <a:lnTo>
                    <a:pt x="0" y="610934"/>
                  </a:lnTo>
                  <a:lnTo>
                    <a:pt x="0" y="0"/>
                  </a:lnTo>
                  <a:close/>
                </a:path>
              </a:pathLst>
            </a:custGeom>
            <a:blipFill>
              <a:blip r:embed="rId2"/>
              <a:stretch>
                <a:fillRect t="-7084" r="-21312" b="-58744"/>
              </a:stretch>
            </a:blipFill>
          </p:spPr>
        </p:sp>
      </p:grpSp>
      <p:grpSp>
        <p:nvGrpSpPr>
          <p:cNvPr id="10" name="Group 10"/>
          <p:cNvGrpSpPr/>
          <p:nvPr/>
        </p:nvGrpSpPr>
        <p:grpSpPr>
          <a:xfrm>
            <a:off x="14187942" y="1623102"/>
            <a:ext cx="3270668" cy="1110051"/>
            <a:chOff x="0" y="0"/>
            <a:chExt cx="4360891" cy="1480068"/>
          </a:xfrm>
        </p:grpSpPr>
        <p:grpSp>
          <p:nvGrpSpPr>
            <p:cNvPr id="11" name="Group 11"/>
            <p:cNvGrpSpPr/>
            <p:nvPr/>
          </p:nvGrpSpPr>
          <p:grpSpPr>
            <a:xfrm>
              <a:off x="170110" y="0"/>
              <a:ext cx="4190781" cy="1480068"/>
              <a:chOff x="0" y="0"/>
              <a:chExt cx="1150713" cy="406400"/>
            </a:xfrm>
          </p:grpSpPr>
          <p:sp>
            <p:nvSpPr>
              <p:cNvPr id="12" name="Freeform 12"/>
              <p:cNvSpPr/>
              <p:nvPr/>
            </p:nvSpPr>
            <p:spPr>
              <a:xfrm>
                <a:off x="0" y="0"/>
                <a:ext cx="1150713" cy="406400"/>
              </a:xfrm>
              <a:custGeom>
                <a:avLst/>
                <a:gdLst/>
                <a:ahLst/>
                <a:cxnLst/>
                <a:rect l="l" t="t" r="r" b="b"/>
                <a:pathLst>
                  <a:path w="1150713" h="406400">
                    <a:moveTo>
                      <a:pt x="947513" y="0"/>
                    </a:moveTo>
                    <a:cubicBezTo>
                      <a:pt x="1059737" y="0"/>
                      <a:pt x="1150713" y="90976"/>
                      <a:pt x="1150713" y="203200"/>
                    </a:cubicBezTo>
                    <a:cubicBezTo>
                      <a:pt x="1150713" y="315424"/>
                      <a:pt x="1059737" y="406400"/>
                      <a:pt x="947513"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3" name="TextBox 13"/>
              <p:cNvSpPr txBox="1"/>
              <p:nvPr/>
            </p:nvSpPr>
            <p:spPr>
              <a:xfrm>
                <a:off x="0" y="-38100"/>
                <a:ext cx="1150713" cy="444500"/>
              </a:xfrm>
              <a:prstGeom prst="rect">
                <a:avLst/>
              </a:prstGeom>
            </p:spPr>
            <p:txBody>
              <a:bodyPr lIns="36545" tIns="36545" rIns="36545" bIns="36545" rtlCol="0" anchor="ctr"/>
              <a:lstStyle/>
              <a:p>
                <a:pPr algn="ctr">
                  <a:lnSpc>
                    <a:spcPts val="2659"/>
                  </a:lnSpc>
                  <a:spcBef>
                    <a:spcPct val="0"/>
                  </a:spcBef>
                </a:pPr>
                <a:r>
                  <a:rPr lang="en-US" sz="1899" dirty="0">
                    <a:solidFill>
                      <a:srgbClr val="FFFFFF"/>
                    </a:solidFill>
                    <a:latin typeface="Canva Sans Bold"/>
                  </a:rPr>
                  <a:t>  </a:t>
                </a:r>
                <a:r>
                  <a:rPr lang="en-US" sz="1899" dirty="0">
                    <a:solidFill>
                      <a:srgbClr val="000000"/>
                    </a:solidFill>
                    <a:latin typeface="Canva Sans Bold"/>
                  </a:rPr>
                  <a:t>       Open graph</a:t>
                </a:r>
              </a:p>
            </p:txBody>
          </p:sp>
        </p:grpSp>
        <p:grpSp>
          <p:nvGrpSpPr>
            <p:cNvPr id="14" name="Group 14"/>
            <p:cNvGrpSpPr/>
            <p:nvPr/>
          </p:nvGrpSpPr>
          <p:grpSpPr>
            <a:xfrm>
              <a:off x="0" y="0"/>
              <a:ext cx="1584992" cy="1480068"/>
              <a:chOff x="0" y="0"/>
              <a:chExt cx="435210" cy="406400"/>
            </a:xfrm>
          </p:grpSpPr>
          <p:sp>
            <p:nvSpPr>
              <p:cNvPr id="15" name="Freeform 15"/>
              <p:cNvSpPr/>
              <p:nvPr/>
            </p:nvSpPr>
            <p:spPr>
              <a:xfrm>
                <a:off x="0" y="0"/>
                <a:ext cx="435210" cy="406400"/>
              </a:xfrm>
              <a:custGeom>
                <a:avLst/>
                <a:gdLst/>
                <a:ahLst/>
                <a:cxnLst/>
                <a:rect l="l" t="t" r="r" b="b"/>
                <a:pathLst>
                  <a:path w="435210" h="406400">
                    <a:moveTo>
                      <a:pt x="217605" y="0"/>
                    </a:moveTo>
                    <a:cubicBezTo>
                      <a:pt x="97425" y="0"/>
                      <a:pt x="0" y="90976"/>
                      <a:pt x="0" y="203200"/>
                    </a:cubicBezTo>
                    <a:cubicBezTo>
                      <a:pt x="0" y="315424"/>
                      <a:pt x="97425" y="406400"/>
                      <a:pt x="217605" y="406400"/>
                    </a:cubicBezTo>
                    <a:cubicBezTo>
                      <a:pt x="337785" y="406400"/>
                      <a:pt x="435210" y="315424"/>
                      <a:pt x="435210" y="203200"/>
                    </a:cubicBezTo>
                    <a:cubicBezTo>
                      <a:pt x="435210" y="90976"/>
                      <a:pt x="337785" y="0"/>
                      <a:pt x="217605" y="0"/>
                    </a:cubicBezTo>
                    <a:close/>
                  </a:path>
                </a:pathLst>
              </a:custGeom>
              <a:solidFill>
                <a:srgbClr val="FFFFFF"/>
              </a:solidFill>
            </p:spPr>
          </p:sp>
          <p:sp>
            <p:nvSpPr>
              <p:cNvPr id="16" name="TextBox 16"/>
              <p:cNvSpPr txBox="1"/>
              <p:nvPr/>
            </p:nvSpPr>
            <p:spPr>
              <a:xfrm>
                <a:off x="40801" y="0"/>
                <a:ext cx="353608" cy="368300"/>
              </a:xfrm>
              <a:prstGeom prst="rect">
                <a:avLst/>
              </a:prstGeom>
            </p:spPr>
            <p:txBody>
              <a:bodyPr lIns="36545" tIns="36545" rIns="36545" bIns="36545" rtlCol="0" anchor="ctr"/>
              <a:lstStyle/>
              <a:p>
                <a:pPr algn="ctr">
                  <a:lnSpc>
                    <a:spcPts val="2659"/>
                  </a:lnSpc>
                </a:pPr>
                <a:endParaRPr/>
              </a:p>
            </p:txBody>
          </p:sp>
        </p:grpSp>
        <p:sp>
          <p:nvSpPr>
            <p:cNvPr id="17" name="Freeform 17"/>
            <p:cNvSpPr/>
            <p:nvPr/>
          </p:nvSpPr>
          <p:spPr>
            <a:xfrm>
              <a:off x="277189" y="206287"/>
              <a:ext cx="1307803" cy="1067494"/>
            </a:xfrm>
            <a:custGeom>
              <a:avLst/>
              <a:gdLst/>
              <a:ahLst/>
              <a:cxnLst/>
              <a:rect l="l" t="t" r="r" b="b"/>
              <a:pathLst>
                <a:path w="1307803" h="1067494">
                  <a:moveTo>
                    <a:pt x="0" y="0"/>
                  </a:moveTo>
                  <a:lnTo>
                    <a:pt x="1307803" y="0"/>
                  </a:lnTo>
                  <a:lnTo>
                    <a:pt x="1307803" y="1067494"/>
                  </a:lnTo>
                  <a:lnTo>
                    <a:pt x="0" y="1067494"/>
                  </a:lnTo>
                  <a:lnTo>
                    <a:pt x="0" y="0"/>
                  </a:lnTo>
                  <a:close/>
                </a:path>
              </a:pathLst>
            </a:custGeom>
            <a:blipFill>
              <a:blip r:embed="rId3"/>
              <a:stretch>
                <a:fillRect/>
              </a:stretch>
            </a:blipFill>
          </p:spPr>
        </p:sp>
      </p:grpSp>
      <p:grpSp>
        <p:nvGrpSpPr>
          <p:cNvPr id="18" name="Group 18"/>
          <p:cNvGrpSpPr/>
          <p:nvPr/>
        </p:nvGrpSpPr>
        <p:grpSpPr>
          <a:xfrm>
            <a:off x="10939715" y="7633243"/>
            <a:ext cx="3326274" cy="2185121"/>
            <a:chOff x="0" y="0"/>
            <a:chExt cx="4435032" cy="2913495"/>
          </a:xfrm>
        </p:grpSpPr>
        <p:grpSp>
          <p:nvGrpSpPr>
            <p:cNvPr id="19" name="Group 19"/>
            <p:cNvGrpSpPr/>
            <p:nvPr/>
          </p:nvGrpSpPr>
          <p:grpSpPr>
            <a:xfrm>
              <a:off x="0" y="0"/>
              <a:ext cx="4435032" cy="1480068"/>
              <a:chOff x="0" y="0"/>
              <a:chExt cx="1217780" cy="406400"/>
            </a:xfrm>
          </p:grpSpPr>
          <p:sp>
            <p:nvSpPr>
              <p:cNvPr id="20" name="Freeform 20"/>
              <p:cNvSpPr/>
              <p:nvPr/>
            </p:nvSpPr>
            <p:spPr>
              <a:xfrm>
                <a:off x="0" y="0"/>
                <a:ext cx="1217780" cy="406400"/>
              </a:xfrm>
              <a:custGeom>
                <a:avLst/>
                <a:gdLst/>
                <a:ahLst/>
                <a:cxnLst/>
                <a:rect l="l" t="t" r="r" b="b"/>
                <a:pathLst>
                  <a:path w="1217780" h="406400">
                    <a:moveTo>
                      <a:pt x="1014580" y="0"/>
                    </a:moveTo>
                    <a:cubicBezTo>
                      <a:pt x="1126804" y="0"/>
                      <a:pt x="1217780" y="90976"/>
                      <a:pt x="1217780" y="203200"/>
                    </a:cubicBezTo>
                    <a:cubicBezTo>
                      <a:pt x="1217780" y="315424"/>
                      <a:pt x="1126804" y="406400"/>
                      <a:pt x="101458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21" name="TextBox 21"/>
              <p:cNvSpPr txBox="1"/>
              <p:nvPr/>
            </p:nvSpPr>
            <p:spPr>
              <a:xfrm>
                <a:off x="0" y="-38100"/>
                <a:ext cx="1217780" cy="444500"/>
              </a:xfrm>
              <a:prstGeom prst="rect">
                <a:avLst/>
              </a:prstGeom>
            </p:spPr>
            <p:txBody>
              <a:bodyPr lIns="36545" tIns="36545" rIns="36545" bIns="36545" rtlCol="0" anchor="ctr"/>
              <a:lstStyle/>
              <a:p>
                <a:pPr algn="ctr">
                  <a:lnSpc>
                    <a:spcPts val="2659"/>
                  </a:lnSpc>
                  <a:spcBef>
                    <a:spcPct val="0"/>
                  </a:spcBef>
                </a:pPr>
                <a:r>
                  <a:rPr lang="en-US" sz="1899">
                    <a:solidFill>
                      <a:srgbClr val="FFFFFF"/>
                    </a:solidFill>
                    <a:latin typeface="Canva Sans Bold"/>
                  </a:rPr>
                  <a:t>  </a:t>
                </a:r>
                <a:r>
                  <a:rPr lang="en-US" sz="1899">
                    <a:solidFill>
                      <a:srgbClr val="000000"/>
                    </a:solidFill>
                    <a:latin typeface="Canva Sans Bold"/>
                  </a:rPr>
                  <a:t>       Lodash</a:t>
                </a:r>
              </a:p>
            </p:txBody>
          </p:sp>
        </p:grpSp>
        <p:grpSp>
          <p:nvGrpSpPr>
            <p:cNvPr id="22" name="Group 22"/>
            <p:cNvGrpSpPr/>
            <p:nvPr/>
          </p:nvGrpSpPr>
          <p:grpSpPr>
            <a:xfrm>
              <a:off x="0" y="0"/>
              <a:ext cx="1677370" cy="1480068"/>
              <a:chOff x="0" y="0"/>
              <a:chExt cx="460575" cy="406400"/>
            </a:xfrm>
          </p:grpSpPr>
          <p:sp>
            <p:nvSpPr>
              <p:cNvPr id="23" name="Freeform 23"/>
              <p:cNvSpPr/>
              <p:nvPr/>
            </p:nvSpPr>
            <p:spPr>
              <a:xfrm>
                <a:off x="0" y="0"/>
                <a:ext cx="460575" cy="406400"/>
              </a:xfrm>
              <a:custGeom>
                <a:avLst/>
                <a:gdLst/>
                <a:ahLst/>
                <a:cxnLst/>
                <a:rect l="l" t="t" r="r" b="b"/>
                <a:pathLst>
                  <a:path w="460575" h="406400">
                    <a:moveTo>
                      <a:pt x="230288" y="0"/>
                    </a:moveTo>
                    <a:cubicBezTo>
                      <a:pt x="103103" y="0"/>
                      <a:pt x="0" y="90976"/>
                      <a:pt x="0" y="203200"/>
                    </a:cubicBezTo>
                    <a:cubicBezTo>
                      <a:pt x="0" y="315424"/>
                      <a:pt x="103103" y="406400"/>
                      <a:pt x="230288" y="406400"/>
                    </a:cubicBezTo>
                    <a:cubicBezTo>
                      <a:pt x="357472" y="406400"/>
                      <a:pt x="460575" y="315424"/>
                      <a:pt x="460575" y="203200"/>
                    </a:cubicBezTo>
                    <a:cubicBezTo>
                      <a:pt x="460575" y="90976"/>
                      <a:pt x="357472" y="0"/>
                      <a:pt x="230288" y="0"/>
                    </a:cubicBezTo>
                    <a:close/>
                  </a:path>
                </a:pathLst>
              </a:custGeom>
              <a:solidFill>
                <a:srgbClr val="FFFFFF"/>
              </a:solidFill>
            </p:spPr>
          </p:sp>
          <p:sp>
            <p:nvSpPr>
              <p:cNvPr id="24" name="TextBox 24"/>
              <p:cNvSpPr txBox="1"/>
              <p:nvPr/>
            </p:nvSpPr>
            <p:spPr>
              <a:xfrm>
                <a:off x="43179" y="0"/>
                <a:ext cx="374218" cy="368300"/>
              </a:xfrm>
              <a:prstGeom prst="rect">
                <a:avLst/>
              </a:prstGeom>
            </p:spPr>
            <p:txBody>
              <a:bodyPr lIns="36545" tIns="36545" rIns="36545" bIns="36545" rtlCol="0" anchor="ctr"/>
              <a:lstStyle/>
              <a:p>
                <a:pPr algn="ctr">
                  <a:lnSpc>
                    <a:spcPts val="2659"/>
                  </a:lnSpc>
                </a:pPr>
                <a:endParaRPr/>
              </a:p>
            </p:txBody>
          </p:sp>
        </p:grpSp>
        <p:sp>
          <p:nvSpPr>
            <p:cNvPr id="25" name="Freeform 25"/>
            <p:cNvSpPr/>
            <p:nvPr/>
          </p:nvSpPr>
          <p:spPr>
            <a:xfrm>
              <a:off x="658660" y="302048"/>
              <a:ext cx="1018710" cy="875972"/>
            </a:xfrm>
            <a:custGeom>
              <a:avLst/>
              <a:gdLst/>
              <a:ahLst/>
              <a:cxnLst/>
              <a:rect l="l" t="t" r="r" b="b"/>
              <a:pathLst>
                <a:path w="1018710" h="875972">
                  <a:moveTo>
                    <a:pt x="0" y="0"/>
                  </a:moveTo>
                  <a:lnTo>
                    <a:pt x="1018710" y="0"/>
                  </a:lnTo>
                  <a:lnTo>
                    <a:pt x="1018710" y="875972"/>
                  </a:lnTo>
                  <a:lnTo>
                    <a:pt x="0" y="875972"/>
                  </a:lnTo>
                  <a:lnTo>
                    <a:pt x="0" y="0"/>
                  </a:lnTo>
                  <a:close/>
                </a:path>
              </a:pathLst>
            </a:custGeom>
            <a:blipFill>
              <a:blip r:embed="rId4"/>
              <a:stretch>
                <a:fillRect t="-2914" b="-2914"/>
              </a:stretch>
            </a:blipFill>
          </p:spPr>
        </p:sp>
        <p:grpSp>
          <p:nvGrpSpPr>
            <p:cNvPr id="26" name="Group 26"/>
            <p:cNvGrpSpPr/>
            <p:nvPr/>
          </p:nvGrpSpPr>
          <p:grpSpPr>
            <a:xfrm>
              <a:off x="0" y="1433426"/>
              <a:ext cx="4435032" cy="1480068"/>
              <a:chOff x="0" y="0"/>
              <a:chExt cx="1217780" cy="406400"/>
            </a:xfrm>
          </p:grpSpPr>
          <p:sp>
            <p:nvSpPr>
              <p:cNvPr id="27" name="Freeform 27"/>
              <p:cNvSpPr/>
              <p:nvPr/>
            </p:nvSpPr>
            <p:spPr>
              <a:xfrm>
                <a:off x="0" y="0"/>
                <a:ext cx="1217780" cy="406400"/>
              </a:xfrm>
              <a:custGeom>
                <a:avLst/>
                <a:gdLst/>
                <a:ahLst/>
                <a:cxnLst/>
                <a:rect l="l" t="t" r="r" b="b"/>
                <a:pathLst>
                  <a:path w="1217780" h="406400">
                    <a:moveTo>
                      <a:pt x="1014580" y="0"/>
                    </a:moveTo>
                    <a:cubicBezTo>
                      <a:pt x="1126804" y="0"/>
                      <a:pt x="1217780" y="90976"/>
                      <a:pt x="1217780" y="203200"/>
                    </a:cubicBezTo>
                    <a:cubicBezTo>
                      <a:pt x="1217780" y="315424"/>
                      <a:pt x="1126804" y="406400"/>
                      <a:pt x="101458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28" name="TextBox 28"/>
              <p:cNvSpPr txBox="1"/>
              <p:nvPr/>
            </p:nvSpPr>
            <p:spPr>
              <a:xfrm>
                <a:off x="0" y="-38100"/>
                <a:ext cx="1217780" cy="444500"/>
              </a:xfrm>
              <a:prstGeom prst="rect">
                <a:avLst/>
              </a:prstGeom>
            </p:spPr>
            <p:txBody>
              <a:bodyPr lIns="36545" tIns="36545" rIns="36545" bIns="36545" rtlCol="0" anchor="ctr"/>
              <a:lstStyle/>
              <a:p>
                <a:pPr algn="ctr">
                  <a:lnSpc>
                    <a:spcPts val="2659"/>
                  </a:lnSpc>
                  <a:spcBef>
                    <a:spcPct val="0"/>
                  </a:spcBef>
                </a:pPr>
                <a:r>
                  <a:rPr lang="en-US" sz="1899">
                    <a:solidFill>
                      <a:srgbClr val="FFFFFF"/>
                    </a:solidFill>
                    <a:latin typeface="Canva Sans Bold"/>
                  </a:rPr>
                  <a:t>  </a:t>
                </a:r>
                <a:r>
                  <a:rPr lang="en-US" sz="1899">
                    <a:solidFill>
                      <a:srgbClr val="000000"/>
                    </a:solidFill>
                    <a:latin typeface="Canva Sans Bold"/>
                  </a:rPr>
                  <a:t>       Preact</a:t>
                </a:r>
              </a:p>
            </p:txBody>
          </p:sp>
        </p:grpSp>
        <p:grpSp>
          <p:nvGrpSpPr>
            <p:cNvPr id="29" name="Group 29"/>
            <p:cNvGrpSpPr/>
            <p:nvPr/>
          </p:nvGrpSpPr>
          <p:grpSpPr>
            <a:xfrm>
              <a:off x="0" y="1433426"/>
              <a:ext cx="1677370" cy="1480068"/>
              <a:chOff x="0" y="0"/>
              <a:chExt cx="460575" cy="406400"/>
            </a:xfrm>
          </p:grpSpPr>
          <p:sp>
            <p:nvSpPr>
              <p:cNvPr id="30" name="Freeform 30"/>
              <p:cNvSpPr/>
              <p:nvPr/>
            </p:nvSpPr>
            <p:spPr>
              <a:xfrm>
                <a:off x="0" y="0"/>
                <a:ext cx="460575" cy="406400"/>
              </a:xfrm>
              <a:custGeom>
                <a:avLst/>
                <a:gdLst/>
                <a:ahLst/>
                <a:cxnLst/>
                <a:rect l="l" t="t" r="r" b="b"/>
                <a:pathLst>
                  <a:path w="460575" h="406400">
                    <a:moveTo>
                      <a:pt x="230288" y="0"/>
                    </a:moveTo>
                    <a:cubicBezTo>
                      <a:pt x="103103" y="0"/>
                      <a:pt x="0" y="90976"/>
                      <a:pt x="0" y="203200"/>
                    </a:cubicBezTo>
                    <a:cubicBezTo>
                      <a:pt x="0" y="315424"/>
                      <a:pt x="103103" y="406400"/>
                      <a:pt x="230288" y="406400"/>
                    </a:cubicBezTo>
                    <a:cubicBezTo>
                      <a:pt x="357472" y="406400"/>
                      <a:pt x="460575" y="315424"/>
                      <a:pt x="460575" y="203200"/>
                    </a:cubicBezTo>
                    <a:cubicBezTo>
                      <a:pt x="460575" y="90976"/>
                      <a:pt x="357472" y="0"/>
                      <a:pt x="230288" y="0"/>
                    </a:cubicBezTo>
                    <a:close/>
                  </a:path>
                </a:pathLst>
              </a:custGeom>
              <a:solidFill>
                <a:srgbClr val="FFFFFF"/>
              </a:solidFill>
            </p:spPr>
          </p:sp>
          <p:sp>
            <p:nvSpPr>
              <p:cNvPr id="31" name="TextBox 31"/>
              <p:cNvSpPr txBox="1"/>
              <p:nvPr/>
            </p:nvSpPr>
            <p:spPr>
              <a:xfrm>
                <a:off x="43179" y="0"/>
                <a:ext cx="374218" cy="368300"/>
              </a:xfrm>
              <a:prstGeom prst="rect">
                <a:avLst/>
              </a:prstGeom>
            </p:spPr>
            <p:txBody>
              <a:bodyPr lIns="36545" tIns="36545" rIns="36545" bIns="36545" rtlCol="0" anchor="ctr"/>
              <a:lstStyle/>
              <a:p>
                <a:pPr algn="ctr">
                  <a:lnSpc>
                    <a:spcPts val="2659"/>
                  </a:lnSpc>
                </a:pPr>
                <a:endParaRPr/>
              </a:p>
            </p:txBody>
          </p:sp>
        </p:grpSp>
        <p:sp>
          <p:nvSpPr>
            <p:cNvPr id="32" name="Freeform 32"/>
            <p:cNvSpPr/>
            <p:nvPr/>
          </p:nvSpPr>
          <p:spPr>
            <a:xfrm>
              <a:off x="468326" y="1592097"/>
              <a:ext cx="1209044" cy="1321398"/>
            </a:xfrm>
            <a:custGeom>
              <a:avLst/>
              <a:gdLst/>
              <a:ahLst/>
              <a:cxnLst/>
              <a:rect l="l" t="t" r="r" b="b"/>
              <a:pathLst>
                <a:path w="1209044" h="1321398">
                  <a:moveTo>
                    <a:pt x="0" y="0"/>
                  </a:moveTo>
                  <a:lnTo>
                    <a:pt x="1209044" y="0"/>
                  </a:lnTo>
                  <a:lnTo>
                    <a:pt x="1209044" y="1321398"/>
                  </a:lnTo>
                  <a:lnTo>
                    <a:pt x="0" y="1321398"/>
                  </a:lnTo>
                  <a:lnTo>
                    <a:pt x="0" y="0"/>
                  </a:lnTo>
                  <a:close/>
                </a:path>
              </a:pathLst>
            </a:custGeom>
            <a:blipFill>
              <a:blip r:embed="rId5"/>
              <a:stretch>
                <a:fillRect t="-2914" b="-2914"/>
              </a:stretch>
            </a:blipFill>
          </p:spPr>
        </p:sp>
      </p:grpSp>
      <p:grpSp>
        <p:nvGrpSpPr>
          <p:cNvPr id="33" name="Group 33"/>
          <p:cNvGrpSpPr/>
          <p:nvPr/>
        </p:nvGrpSpPr>
        <p:grpSpPr>
          <a:xfrm>
            <a:off x="5132559" y="7502410"/>
            <a:ext cx="3143086" cy="2176281"/>
            <a:chOff x="0" y="0"/>
            <a:chExt cx="4190781" cy="2901707"/>
          </a:xfrm>
        </p:grpSpPr>
        <p:grpSp>
          <p:nvGrpSpPr>
            <p:cNvPr id="34" name="Group 34"/>
            <p:cNvGrpSpPr/>
            <p:nvPr/>
          </p:nvGrpSpPr>
          <p:grpSpPr>
            <a:xfrm>
              <a:off x="0" y="1421639"/>
              <a:ext cx="4190781" cy="1480068"/>
              <a:chOff x="0" y="0"/>
              <a:chExt cx="1150713" cy="406400"/>
            </a:xfrm>
          </p:grpSpPr>
          <p:sp>
            <p:nvSpPr>
              <p:cNvPr id="35" name="Freeform 35"/>
              <p:cNvSpPr/>
              <p:nvPr/>
            </p:nvSpPr>
            <p:spPr>
              <a:xfrm>
                <a:off x="0" y="0"/>
                <a:ext cx="1150713" cy="406400"/>
              </a:xfrm>
              <a:custGeom>
                <a:avLst/>
                <a:gdLst/>
                <a:ahLst/>
                <a:cxnLst/>
                <a:rect l="l" t="t" r="r" b="b"/>
                <a:pathLst>
                  <a:path w="1150713" h="406400">
                    <a:moveTo>
                      <a:pt x="947513" y="0"/>
                    </a:moveTo>
                    <a:cubicBezTo>
                      <a:pt x="1059737" y="0"/>
                      <a:pt x="1150713" y="90976"/>
                      <a:pt x="1150713" y="203200"/>
                    </a:cubicBezTo>
                    <a:cubicBezTo>
                      <a:pt x="1150713" y="315424"/>
                      <a:pt x="1059737" y="406400"/>
                      <a:pt x="947513"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36" name="TextBox 36"/>
              <p:cNvSpPr txBox="1"/>
              <p:nvPr/>
            </p:nvSpPr>
            <p:spPr>
              <a:xfrm>
                <a:off x="0" y="-38100"/>
                <a:ext cx="1150713" cy="444500"/>
              </a:xfrm>
              <a:prstGeom prst="rect">
                <a:avLst/>
              </a:prstGeom>
            </p:spPr>
            <p:txBody>
              <a:bodyPr lIns="36545" tIns="36545" rIns="36545" bIns="36545" rtlCol="0" anchor="ctr"/>
              <a:lstStyle/>
              <a:p>
                <a:pPr algn="ctr">
                  <a:lnSpc>
                    <a:spcPts val="2659"/>
                  </a:lnSpc>
                  <a:spcBef>
                    <a:spcPct val="0"/>
                  </a:spcBef>
                </a:pPr>
                <a:r>
                  <a:rPr lang="en-US" sz="1899">
                    <a:solidFill>
                      <a:srgbClr val="FFFFFF"/>
                    </a:solidFill>
                    <a:latin typeface="Canva Sans Bold"/>
                  </a:rPr>
                  <a:t>  </a:t>
                </a:r>
                <a:r>
                  <a:rPr lang="en-US" sz="1899">
                    <a:solidFill>
                      <a:srgbClr val="000000"/>
                    </a:solidFill>
                    <a:latin typeface="Canva Sans Bold"/>
                  </a:rPr>
                  <a:t>       Vue.js</a:t>
                </a:r>
              </a:p>
            </p:txBody>
          </p:sp>
        </p:grpSp>
        <p:grpSp>
          <p:nvGrpSpPr>
            <p:cNvPr id="37" name="Group 37"/>
            <p:cNvGrpSpPr/>
            <p:nvPr/>
          </p:nvGrpSpPr>
          <p:grpSpPr>
            <a:xfrm>
              <a:off x="0" y="1421639"/>
              <a:ext cx="1584992" cy="1480068"/>
              <a:chOff x="0" y="0"/>
              <a:chExt cx="435210" cy="406400"/>
            </a:xfrm>
          </p:grpSpPr>
          <p:sp>
            <p:nvSpPr>
              <p:cNvPr id="38" name="Freeform 38"/>
              <p:cNvSpPr/>
              <p:nvPr/>
            </p:nvSpPr>
            <p:spPr>
              <a:xfrm>
                <a:off x="0" y="0"/>
                <a:ext cx="435210" cy="406400"/>
              </a:xfrm>
              <a:custGeom>
                <a:avLst/>
                <a:gdLst/>
                <a:ahLst/>
                <a:cxnLst/>
                <a:rect l="l" t="t" r="r" b="b"/>
                <a:pathLst>
                  <a:path w="435210" h="406400">
                    <a:moveTo>
                      <a:pt x="217605" y="0"/>
                    </a:moveTo>
                    <a:cubicBezTo>
                      <a:pt x="97425" y="0"/>
                      <a:pt x="0" y="90976"/>
                      <a:pt x="0" y="203200"/>
                    </a:cubicBezTo>
                    <a:cubicBezTo>
                      <a:pt x="0" y="315424"/>
                      <a:pt x="97425" y="406400"/>
                      <a:pt x="217605" y="406400"/>
                    </a:cubicBezTo>
                    <a:cubicBezTo>
                      <a:pt x="337785" y="406400"/>
                      <a:pt x="435210" y="315424"/>
                      <a:pt x="435210" y="203200"/>
                    </a:cubicBezTo>
                    <a:cubicBezTo>
                      <a:pt x="435210" y="90976"/>
                      <a:pt x="337785" y="0"/>
                      <a:pt x="217605" y="0"/>
                    </a:cubicBezTo>
                    <a:close/>
                  </a:path>
                </a:pathLst>
              </a:custGeom>
              <a:solidFill>
                <a:srgbClr val="FFFFFF"/>
              </a:solidFill>
            </p:spPr>
          </p:sp>
          <p:sp>
            <p:nvSpPr>
              <p:cNvPr id="39" name="TextBox 39"/>
              <p:cNvSpPr txBox="1"/>
              <p:nvPr/>
            </p:nvSpPr>
            <p:spPr>
              <a:xfrm>
                <a:off x="40801" y="0"/>
                <a:ext cx="353608" cy="368300"/>
              </a:xfrm>
              <a:prstGeom prst="rect">
                <a:avLst/>
              </a:prstGeom>
            </p:spPr>
            <p:txBody>
              <a:bodyPr lIns="36545" tIns="36545" rIns="36545" bIns="36545" rtlCol="0" anchor="ctr"/>
              <a:lstStyle/>
              <a:p>
                <a:pPr algn="ctr">
                  <a:lnSpc>
                    <a:spcPts val="2659"/>
                  </a:lnSpc>
                </a:pPr>
                <a:endParaRPr/>
              </a:p>
            </p:txBody>
          </p:sp>
        </p:grpSp>
        <p:sp>
          <p:nvSpPr>
            <p:cNvPr id="40" name="Freeform 40"/>
            <p:cNvSpPr/>
            <p:nvPr/>
          </p:nvSpPr>
          <p:spPr>
            <a:xfrm>
              <a:off x="373949" y="1631192"/>
              <a:ext cx="1211043" cy="1045029"/>
            </a:xfrm>
            <a:custGeom>
              <a:avLst/>
              <a:gdLst/>
              <a:ahLst/>
              <a:cxnLst/>
              <a:rect l="l" t="t" r="r" b="b"/>
              <a:pathLst>
                <a:path w="1211043" h="1045029">
                  <a:moveTo>
                    <a:pt x="0" y="0"/>
                  </a:moveTo>
                  <a:lnTo>
                    <a:pt x="1211043" y="0"/>
                  </a:lnTo>
                  <a:lnTo>
                    <a:pt x="1211043" y="1045029"/>
                  </a:lnTo>
                  <a:lnTo>
                    <a:pt x="0" y="1045029"/>
                  </a:lnTo>
                  <a:lnTo>
                    <a:pt x="0" y="0"/>
                  </a:lnTo>
                  <a:close/>
                </a:path>
              </a:pathLst>
            </a:custGeom>
            <a:blipFill>
              <a:blip r:embed="rId6"/>
              <a:stretch>
                <a:fillRect/>
              </a:stretch>
            </a:blipFill>
          </p:spPr>
        </p:sp>
        <p:grpSp>
          <p:nvGrpSpPr>
            <p:cNvPr id="41" name="Group 41"/>
            <p:cNvGrpSpPr/>
            <p:nvPr/>
          </p:nvGrpSpPr>
          <p:grpSpPr>
            <a:xfrm>
              <a:off x="0" y="0"/>
              <a:ext cx="4190781" cy="1480068"/>
              <a:chOff x="0" y="0"/>
              <a:chExt cx="1150713" cy="406400"/>
            </a:xfrm>
          </p:grpSpPr>
          <p:sp>
            <p:nvSpPr>
              <p:cNvPr id="42" name="Freeform 42"/>
              <p:cNvSpPr/>
              <p:nvPr/>
            </p:nvSpPr>
            <p:spPr>
              <a:xfrm>
                <a:off x="0" y="0"/>
                <a:ext cx="1150713" cy="406400"/>
              </a:xfrm>
              <a:custGeom>
                <a:avLst/>
                <a:gdLst/>
                <a:ahLst/>
                <a:cxnLst/>
                <a:rect l="l" t="t" r="r" b="b"/>
                <a:pathLst>
                  <a:path w="1150713" h="406400">
                    <a:moveTo>
                      <a:pt x="947513" y="0"/>
                    </a:moveTo>
                    <a:cubicBezTo>
                      <a:pt x="1059737" y="0"/>
                      <a:pt x="1150713" y="90976"/>
                      <a:pt x="1150713" y="203200"/>
                    </a:cubicBezTo>
                    <a:cubicBezTo>
                      <a:pt x="1150713" y="315424"/>
                      <a:pt x="1059737" y="406400"/>
                      <a:pt x="947513"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43" name="TextBox 43"/>
              <p:cNvSpPr txBox="1"/>
              <p:nvPr/>
            </p:nvSpPr>
            <p:spPr>
              <a:xfrm>
                <a:off x="0" y="-38100"/>
                <a:ext cx="1150713" cy="444500"/>
              </a:xfrm>
              <a:prstGeom prst="rect">
                <a:avLst/>
              </a:prstGeom>
            </p:spPr>
            <p:txBody>
              <a:bodyPr lIns="36545" tIns="36545" rIns="36545" bIns="36545" rtlCol="0" anchor="ctr"/>
              <a:lstStyle/>
              <a:p>
                <a:pPr algn="ctr">
                  <a:lnSpc>
                    <a:spcPts val="2659"/>
                  </a:lnSpc>
                  <a:spcBef>
                    <a:spcPct val="0"/>
                  </a:spcBef>
                </a:pPr>
                <a:r>
                  <a:rPr lang="en-US" sz="1899">
                    <a:solidFill>
                      <a:srgbClr val="FFFFFF"/>
                    </a:solidFill>
                    <a:latin typeface="Canva Sans Bold"/>
                  </a:rPr>
                  <a:t>  </a:t>
                </a:r>
                <a:r>
                  <a:rPr lang="en-US" sz="1899">
                    <a:solidFill>
                      <a:srgbClr val="000000"/>
                    </a:solidFill>
                    <a:latin typeface="Canva Sans Bold"/>
                  </a:rPr>
                  <a:t>       React</a:t>
                </a:r>
              </a:p>
            </p:txBody>
          </p:sp>
        </p:grpSp>
        <p:grpSp>
          <p:nvGrpSpPr>
            <p:cNvPr id="44" name="Group 44"/>
            <p:cNvGrpSpPr/>
            <p:nvPr/>
          </p:nvGrpSpPr>
          <p:grpSpPr>
            <a:xfrm>
              <a:off x="0" y="0"/>
              <a:ext cx="1584992" cy="1480068"/>
              <a:chOff x="0" y="0"/>
              <a:chExt cx="435210" cy="406400"/>
            </a:xfrm>
          </p:grpSpPr>
          <p:sp>
            <p:nvSpPr>
              <p:cNvPr id="45" name="Freeform 45"/>
              <p:cNvSpPr/>
              <p:nvPr/>
            </p:nvSpPr>
            <p:spPr>
              <a:xfrm>
                <a:off x="0" y="0"/>
                <a:ext cx="435210" cy="406400"/>
              </a:xfrm>
              <a:custGeom>
                <a:avLst/>
                <a:gdLst/>
                <a:ahLst/>
                <a:cxnLst/>
                <a:rect l="l" t="t" r="r" b="b"/>
                <a:pathLst>
                  <a:path w="435210" h="406400">
                    <a:moveTo>
                      <a:pt x="217605" y="0"/>
                    </a:moveTo>
                    <a:cubicBezTo>
                      <a:pt x="97425" y="0"/>
                      <a:pt x="0" y="90976"/>
                      <a:pt x="0" y="203200"/>
                    </a:cubicBezTo>
                    <a:cubicBezTo>
                      <a:pt x="0" y="315424"/>
                      <a:pt x="97425" y="406400"/>
                      <a:pt x="217605" y="406400"/>
                    </a:cubicBezTo>
                    <a:cubicBezTo>
                      <a:pt x="337785" y="406400"/>
                      <a:pt x="435210" y="315424"/>
                      <a:pt x="435210" y="203200"/>
                    </a:cubicBezTo>
                    <a:cubicBezTo>
                      <a:pt x="435210" y="90976"/>
                      <a:pt x="337785" y="0"/>
                      <a:pt x="217605" y="0"/>
                    </a:cubicBezTo>
                    <a:close/>
                  </a:path>
                </a:pathLst>
              </a:custGeom>
              <a:solidFill>
                <a:srgbClr val="FFFFFF"/>
              </a:solidFill>
            </p:spPr>
          </p:sp>
          <p:sp>
            <p:nvSpPr>
              <p:cNvPr id="46" name="TextBox 46"/>
              <p:cNvSpPr txBox="1"/>
              <p:nvPr/>
            </p:nvSpPr>
            <p:spPr>
              <a:xfrm>
                <a:off x="40801" y="0"/>
                <a:ext cx="353608" cy="368300"/>
              </a:xfrm>
              <a:prstGeom prst="rect">
                <a:avLst/>
              </a:prstGeom>
            </p:spPr>
            <p:txBody>
              <a:bodyPr lIns="36545" tIns="36545" rIns="36545" bIns="36545" rtlCol="0" anchor="ctr"/>
              <a:lstStyle/>
              <a:p>
                <a:pPr algn="ctr">
                  <a:lnSpc>
                    <a:spcPts val="2659"/>
                  </a:lnSpc>
                </a:pPr>
                <a:endParaRPr/>
              </a:p>
            </p:txBody>
          </p:sp>
        </p:grpSp>
        <p:sp>
          <p:nvSpPr>
            <p:cNvPr id="47" name="Freeform 47"/>
            <p:cNvSpPr/>
            <p:nvPr/>
          </p:nvSpPr>
          <p:spPr>
            <a:xfrm>
              <a:off x="516383" y="198133"/>
              <a:ext cx="943881" cy="1075648"/>
            </a:xfrm>
            <a:custGeom>
              <a:avLst/>
              <a:gdLst/>
              <a:ahLst/>
              <a:cxnLst/>
              <a:rect l="l" t="t" r="r" b="b"/>
              <a:pathLst>
                <a:path w="943881" h="1075648">
                  <a:moveTo>
                    <a:pt x="0" y="0"/>
                  </a:moveTo>
                  <a:lnTo>
                    <a:pt x="943881" y="0"/>
                  </a:lnTo>
                  <a:lnTo>
                    <a:pt x="943881" y="1075648"/>
                  </a:lnTo>
                  <a:lnTo>
                    <a:pt x="0" y="1075648"/>
                  </a:lnTo>
                  <a:lnTo>
                    <a:pt x="0" y="0"/>
                  </a:lnTo>
                  <a:close/>
                </a:path>
              </a:pathLst>
            </a:custGeom>
            <a:blipFill>
              <a:blip r:embed="rId7"/>
              <a:stretch>
                <a:fillRect/>
              </a:stretch>
            </a:blipFill>
          </p:spPr>
        </p:sp>
      </p:grpSp>
      <p:grpSp>
        <p:nvGrpSpPr>
          <p:cNvPr id="48" name="Group 48"/>
          <p:cNvGrpSpPr/>
          <p:nvPr/>
        </p:nvGrpSpPr>
        <p:grpSpPr>
          <a:xfrm>
            <a:off x="174227" y="1616077"/>
            <a:ext cx="3973386" cy="1110051"/>
            <a:chOff x="0" y="0"/>
            <a:chExt cx="5297848" cy="1480068"/>
          </a:xfrm>
        </p:grpSpPr>
        <p:grpSp>
          <p:nvGrpSpPr>
            <p:cNvPr id="49" name="Group 49"/>
            <p:cNvGrpSpPr/>
            <p:nvPr/>
          </p:nvGrpSpPr>
          <p:grpSpPr>
            <a:xfrm>
              <a:off x="0" y="0"/>
              <a:ext cx="5297848" cy="1480068"/>
              <a:chOff x="0" y="0"/>
              <a:chExt cx="1454693" cy="406400"/>
            </a:xfrm>
          </p:grpSpPr>
          <p:sp>
            <p:nvSpPr>
              <p:cNvPr id="50" name="Freeform 50"/>
              <p:cNvSpPr/>
              <p:nvPr/>
            </p:nvSpPr>
            <p:spPr>
              <a:xfrm>
                <a:off x="0" y="0"/>
                <a:ext cx="1454693" cy="406400"/>
              </a:xfrm>
              <a:custGeom>
                <a:avLst/>
                <a:gdLst/>
                <a:ahLst/>
                <a:cxnLst/>
                <a:rect l="l" t="t" r="r" b="b"/>
                <a:pathLst>
                  <a:path w="1454693" h="406400">
                    <a:moveTo>
                      <a:pt x="1251493" y="0"/>
                    </a:moveTo>
                    <a:cubicBezTo>
                      <a:pt x="1363717" y="0"/>
                      <a:pt x="1454693" y="90976"/>
                      <a:pt x="1454693" y="203200"/>
                    </a:cubicBezTo>
                    <a:cubicBezTo>
                      <a:pt x="1454693" y="315424"/>
                      <a:pt x="1363717" y="406400"/>
                      <a:pt x="1251493"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51" name="TextBox 51"/>
              <p:cNvSpPr txBox="1"/>
              <p:nvPr/>
            </p:nvSpPr>
            <p:spPr>
              <a:xfrm>
                <a:off x="0" y="-38100"/>
                <a:ext cx="1454693" cy="444500"/>
              </a:xfrm>
              <a:prstGeom prst="rect">
                <a:avLst/>
              </a:prstGeom>
            </p:spPr>
            <p:txBody>
              <a:bodyPr lIns="36545" tIns="36545" rIns="36545" bIns="36545" rtlCol="0" anchor="ctr"/>
              <a:lstStyle/>
              <a:p>
                <a:pPr algn="ctr">
                  <a:lnSpc>
                    <a:spcPts val="2659"/>
                  </a:lnSpc>
                  <a:spcBef>
                    <a:spcPct val="0"/>
                  </a:spcBef>
                </a:pPr>
                <a:r>
                  <a:rPr lang="en-US" sz="1899">
                    <a:solidFill>
                      <a:srgbClr val="FFFFFF"/>
                    </a:solidFill>
                    <a:latin typeface="Canva Sans Bold"/>
                  </a:rPr>
                  <a:t>  </a:t>
                </a:r>
                <a:r>
                  <a:rPr lang="en-US" sz="1899">
                    <a:solidFill>
                      <a:srgbClr val="000000"/>
                    </a:solidFill>
                    <a:latin typeface="Canva Sans Bold"/>
                  </a:rPr>
                  <a:t>       Cart functionality</a:t>
                </a:r>
              </a:p>
            </p:txBody>
          </p:sp>
        </p:grpSp>
        <p:grpSp>
          <p:nvGrpSpPr>
            <p:cNvPr id="52" name="Group 52"/>
            <p:cNvGrpSpPr/>
            <p:nvPr/>
          </p:nvGrpSpPr>
          <p:grpSpPr>
            <a:xfrm>
              <a:off x="0" y="0"/>
              <a:ext cx="1584992" cy="1480068"/>
              <a:chOff x="0" y="0"/>
              <a:chExt cx="435210" cy="406400"/>
            </a:xfrm>
          </p:grpSpPr>
          <p:sp>
            <p:nvSpPr>
              <p:cNvPr id="53" name="Freeform 53"/>
              <p:cNvSpPr/>
              <p:nvPr/>
            </p:nvSpPr>
            <p:spPr>
              <a:xfrm>
                <a:off x="0" y="0"/>
                <a:ext cx="435210" cy="406400"/>
              </a:xfrm>
              <a:custGeom>
                <a:avLst/>
                <a:gdLst/>
                <a:ahLst/>
                <a:cxnLst/>
                <a:rect l="l" t="t" r="r" b="b"/>
                <a:pathLst>
                  <a:path w="435210" h="406400">
                    <a:moveTo>
                      <a:pt x="217605" y="0"/>
                    </a:moveTo>
                    <a:cubicBezTo>
                      <a:pt x="97425" y="0"/>
                      <a:pt x="0" y="90976"/>
                      <a:pt x="0" y="203200"/>
                    </a:cubicBezTo>
                    <a:cubicBezTo>
                      <a:pt x="0" y="315424"/>
                      <a:pt x="97425" y="406400"/>
                      <a:pt x="217605" y="406400"/>
                    </a:cubicBezTo>
                    <a:cubicBezTo>
                      <a:pt x="337785" y="406400"/>
                      <a:pt x="435210" y="315424"/>
                      <a:pt x="435210" y="203200"/>
                    </a:cubicBezTo>
                    <a:cubicBezTo>
                      <a:pt x="435210" y="90976"/>
                      <a:pt x="337785" y="0"/>
                      <a:pt x="217605" y="0"/>
                    </a:cubicBezTo>
                    <a:close/>
                  </a:path>
                </a:pathLst>
              </a:custGeom>
              <a:solidFill>
                <a:srgbClr val="FFFFFF"/>
              </a:solidFill>
            </p:spPr>
          </p:sp>
          <p:sp>
            <p:nvSpPr>
              <p:cNvPr id="54" name="TextBox 54"/>
              <p:cNvSpPr txBox="1"/>
              <p:nvPr/>
            </p:nvSpPr>
            <p:spPr>
              <a:xfrm>
                <a:off x="40801" y="0"/>
                <a:ext cx="353608" cy="368300"/>
              </a:xfrm>
              <a:prstGeom prst="rect">
                <a:avLst/>
              </a:prstGeom>
            </p:spPr>
            <p:txBody>
              <a:bodyPr lIns="36545" tIns="36545" rIns="36545" bIns="36545" rtlCol="0" anchor="ctr"/>
              <a:lstStyle/>
              <a:p>
                <a:pPr algn="ctr">
                  <a:lnSpc>
                    <a:spcPts val="2659"/>
                  </a:lnSpc>
                </a:pPr>
                <a:endParaRPr/>
              </a:p>
            </p:txBody>
          </p:sp>
        </p:grpSp>
        <p:sp>
          <p:nvSpPr>
            <p:cNvPr id="55" name="Freeform 55"/>
            <p:cNvSpPr/>
            <p:nvPr/>
          </p:nvSpPr>
          <p:spPr>
            <a:xfrm>
              <a:off x="616392" y="285461"/>
              <a:ext cx="909147" cy="909147"/>
            </a:xfrm>
            <a:custGeom>
              <a:avLst/>
              <a:gdLst/>
              <a:ahLst/>
              <a:cxnLst/>
              <a:rect l="l" t="t" r="r" b="b"/>
              <a:pathLst>
                <a:path w="909147" h="909147">
                  <a:moveTo>
                    <a:pt x="0" y="0"/>
                  </a:moveTo>
                  <a:lnTo>
                    <a:pt x="909147" y="0"/>
                  </a:lnTo>
                  <a:lnTo>
                    <a:pt x="909147" y="909147"/>
                  </a:lnTo>
                  <a:lnTo>
                    <a:pt x="0" y="909147"/>
                  </a:lnTo>
                  <a:lnTo>
                    <a:pt x="0" y="0"/>
                  </a:lnTo>
                  <a:close/>
                </a:path>
              </a:pathLst>
            </a:custGeom>
            <a:blipFill>
              <a:blip r:embed="rId8"/>
              <a:stretch>
                <a:fillRect/>
              </a:stretch>
            </a:blipFill>
          </p:spPr>
        </p:sp>
      </p:grpSp>
      <p:grpSp>
        <p:nvGrpSpPr>
          <p:cNvPr id="56" name="Group 56"/>
          <p:cNvGrpSpPr/>
          <p:nvPr/>
        </p:nvGrpSpPr>
        <p:grpSpPr>
          <a:xfrm>
            <a:off x="14327746" y="4497047"/>
            <a:ext cx="3786027" cy="1171056"/>
            <a:chOff x="0" y="0"/>
            <a:chExt cx="5048036" cy="1561408"/>
          </a:xfrm>
        </p:grpSpPr>
        <p:grpSp>
          <p:nvGrpSpPr>
            <p:cNvPr id="57" name="Group 57"/>
            <p:cNvGrpSpPr/>
            <p:nvPr/>
          </p:nvGrpSpPr>
          <p:grpSpPr>
            <a:xfrm>
              <a:off x="0" y="40670"/>
              <a:ext cx="5048036" cy="1480068"/>
              <a:chOff x="0" y="0"/>
              <a:chExt cx="1386099" cy="406400"/>
            </a:xfrm>
          </p:grpSpPr>
          <p:sp>
            <p:nvSpPr>
              <p:cNvPr id="58" name="Freeform 58"/>
              <p:cNvSpPr/>
              <p:nvPr/>
            </p:nvSpPr>
            <p:spPr>
              <a:xfrm>
                <a:off x="0" y="0"/>
                <a:ext cx="1386099" cy="406400"/>
              </a:xfrm>
              <a:custGeom>
                <a:avLst/>
                <a:gdLst/>
                <a:ahLst/>
                <a:cxnLst/>
                <a:rect l="l" t="t" r="r" b="b"/>
                <a:pathLst>
                  <a:path w="1386099" h="406400">
                    <a:moveTo>
                      <a:pt x="1182899" y="0"/>
                    </a:moveTo>
                    <a:cubicBezTo>
                      <a:pt x="1295124" y="0"/>
                      <a:pt x="1386099" y="90976"/>
                      <a:pt x="1386099" y="203200"/>
                    </a:cubicBezTo>
                    <a:cubicBezTo>
                      <a:pt x="1386099" y="315424"/>
                      <a:pt x="1295124" y="406400"/>
                      <a:pt x="1182899"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59" name="TextBox 59"/>
              <p:cNvSpPr txBox="1"/>
              <p:nvPr/>
            </p:nvSpPr>
            <p:spPr>
              <a:xfrm>
                <a:off x="0" y="-38100"/>
                <a:ext cx="1386099" cy="444500"/>
              </a:xfrm>
              <a:prstGeom prst="rect">
                <a:avLst/>
              </a:prstGeom>
            </p:spPr>
            <p:txBody>
              <a:bodyPr lIns="36545" tIns="36545" rIns="36545" bIns="36545" rtlCol="0" anchor="ctr"/>
              <a:lstStyle/>
              <a:p>
                <a:pPr algn="ctr">
                  <a:lnSpc>
                    <a:spcPts val="2659"/>
                  </a:lnSpc>
                  <a:spcBef>
                    <a:spcPct val="0"/>
                  </a:spcBef>
                </a:pPr>
                <a:r>
                  <a:rPr lang="en-US" sz="1899" dirty="0">
                    <a:solidFill>
                      <a:srgbClr val="FFFFFF"/>
                    </a:solidFill>
                    <a:latin typeface="Canva Sans Bold"/>
                  </a:rPr>
                  <a:t>  </a:t>
                </a:r>
                <a:r>
                  <a:rPr lang="en-US" sz="1899" dirty="0">
                    <a:solidFill>
                      <a:srgbClr val="000000"/>
                    </a:solidFill>
                    <a:latin typeface="Canva Sans Bold"/>
                  </a:rPr>
                  <a:t>       Adobe analytics</a:t>
                </a:r>
              </a:p>
            </p:txBody>
          </p:sp>
        </p:grpSp>
        <p:grpSp>
          <p:nvGrpSpPr>
            <p:cNvPr id="60" name="Group 60"/>
            <p:cNvGrpSpPr/>
            <p:nvPr/>
          </p:nvGrpSpPr>
          <p:grpSpPr>
            <a:xfrm>
              <a:off x="0" y="40670"/>
              <a:ext cx="1584992" cy="1480068"/>
              <a:chOff x="0" y="0"/>
              <a:chExt cx="435210" cy="406400"/>
            </a:xfrm>
          </p:grpSpPr>
          <p:sp>
            <p:nvSpPr>
              <p:cNvPr id="61" name="Freeform 61"/>
              <p:cNvSpPr/>
              <p:nvPr/>
            </p:nvSpPr>
            <p:spPr>
              <a:xfrm>
                <a:off x="0" y="0"/>
                <a:ext cx="435210" cy="406400"/>
              </a:xfrm>
              <a:custGeom>
                <a:avLst/>
                <a:gdLst/>
                <a:ahLst/>
                <a:cxnLst/>
                <a:rect l="l" t="t" r="r" b="b"/>
                <a:pathLst>
                  <a:path w="435210" h="406400">
                    <a:moveTo>
                      <a:pt x="217605" y="0"/>
                    </a:moveTo>
                    <a:cubicBezTo>
                      <a:pt x="97425" y="0"/>
                      <a:pt x="0" y="90976"/>
                      <a:pt x="0" y="203200"/>
                    </a:cubicBezTo>
                    <a:cubicBezTo>
                      <a:pt x="0" y="315424"/>
                      <a:pt x="97425" y="406400"/>
                      <a:pt x="217605" y="406400"/>
                    </a:cubicBezTo>
                    <a:cubicBezTo>
                      <a:pt x="337785" y="406400"/>
                      <a:pt x="435210" y="315424"/>
                      <a:pt x="435210" y="203200"/>
                    </a:cubicBezTo>
                    <a:cubicBezTo>
                      <a:pt x="435210" y="90976"/>
                      <a:pt x="337785" y="0"/>
                      <a:pt x="217605" y="0"/>
                    </a:cubicBezTo>
                    <a:close/>
                  </a:path>
                </a:pathLst>
              </a:custGeom>
              <a:solidFill>
                <a:srgbClr val="FFFFFF"/>
              </a:solidFill>
            </p:spPr>
          </p:sp>
          <p:sp>
            <p:nvSpPr>
              <p:cNvPr id="62" name="TextBox 62"/>
              <p:cNvSpPr txBox="1"/>
              <p:nvPr/>
            </p:nvSpPr>
            <p:spPr>
              <a:xfrm>
                <a:off x="40801" y="0"/>
                <a:ext cx="353608" cy="368300"/>
              </a:xfrm>
              <a:prstGeom prst="rect">
                <a:avLst/>
              </a:prstGeom>
            </p:spPr>
            <p:txBody>
              <a:bodyPr lIns="36545" tIns="36545" rIns="36545" bIns="36545" rtlCol="0" anchor="ctr"/>
              <a:lstStyle/>
              <a:p>
                <a:pPr algn="ctr">
                  <a:lnSpc>
                    <a:spcPts val="2659"/>
                  </a:lnSpc>
                </a:pPr>
                <a:endParaRPr/>
              </a:p>
            </p:txBody>
          </p:sp>
        </p:grpSp>
        <p:sp>
          <p:nvSpPr>
            <p:cNvPr id="63" name="Freeform 63"/>
            <p:cNvSpPr/>
            <p:nvPr/>
          </p:nvSpPr>
          <p:spPr>
            <a:xfrm>
              <a:off x="222940" y="0"/>
              <a:ext cx="1561408" cy="1561408"/>
            </a:xfrm>
            <a:custGeom>
              <a:avLst/>
              <a:gdLst/>
              <a:ahLst/>
              <a:cxnLst/>
              <a:rect l="l" t="t" r="r" b="b"/>
              <a:pathLst>
                <a:path w="1561408" h="1561408">
                  <a:moveTo>
                    <a:pt x="0" y="0"/>
                  </a:moveTo>
                  <a:lnTo>
                    <a:pt x="1561409" y="0"/>
                  </a:lnTo>
                  <a:lnTo>
                    <a:pt x="1561409" y="1561408"/>
                  </a:lnTo>
                  <a:lnTo>
                    <a:pt x="0" y="1561408"/>
                  </a:lnTo>
                  <a:lnTo>
                    <a:pt x="0" y="0"/>
                  </a:lnTo>
                  <a:close/>
                </a:path>
              </a:pathLst>
            </a:custGeom>
            <a:blipFill>
              <a:blip r:embed="rId9"/>
              <a:stretch>
                <a:fillRect/>
              </a:stretch>
            </a:blipFill>
          </p:spPr>
        </p:sp>
      </p:grpSp>
      <p:grpSp>
        <p:nvGrpSpPr>
          <p:cNvPr id="64" name="Group 64"/>
          <p:cNvGrpSpPr/>
          <p:nvPr/>
        </p:nvGrpSpPr>
        <p:grpSpPr>
          <a:xfrm>
            <a:off x="9109730" y="1616077"/>
            <a:ext cx="4282431" cy="1110051"/>
            <a:chOff x="0" y="0"/>
            <a:chExt cx="5709908" cy="1480068"/>
          </a:xfrm>
        </p:grpSpPr>
        <p:grpSp>
          <p:nvGrpSpPr>
            <p:cNvPr id="65" name="Group 65"/>
            <p:cNvGrpSpPr/>
            <p:nvPr/>
          </p:nvGrpSpPr>
          <p:grpSpPr>
            <a:xfrm>
              <a:off x="0" y="0"/>
              <a:ext cx="5709908" cy="1480068"/>
              <a:chOff x="0" y="0"/>
              <a:chExt cx="1567837" cy="406400"/>
            </a:xfrm>
          </p:grpSpPr>
          <p:sp>
            <p:nvSpPr>
              <p:cNvPr id="66" name="Freeform 66"/>
              <p:cNvSpPr/>
              <p:nvPr/>
            </p:nvSpPr>
            <p:spPr>
              <a:xfrm>
                <a:off x="0" y="0"/>
                <a:ext cx="1567837" cy="406400"/>
              </a:xfrm>
              <a:custGeom>
                <a:avLst/>
                <a:gdLst/>
                <a:ahLst/>
                <a:cxnLst/>
                <a:rect l="l" t="t" r="r" b="b"/>
                <a:pathLst>
                  <a:path w="1567837" h="406400">
                    <a:moveTo>
                      <a:pt x="1364637" y="0"/>
                    </a:moveTo>
                    <a:cubicBezTo>
                      <a:pt x="1476862" y="0"/>
                      <a:pt x="1567837" y="90976"/>
                      <a:pt x="1567837" y="203200"/>
                    </a:cubicBezTo>
                    <a:cubicBezTo>
                      <a:pt x="1567837" y="315424"/>
                      <a:pt x="1476862" y="406400"/>
                      <a:pt x="1364637"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67" name="TextBox 67"/>
              <p:cNvSpPr txBox="1"/>
              <p:nvPr/>
            </p:nvSpPr>
            <p:spPr>
              <a:xfrm>
                <a:off x="0" y="-38100"/>
                <a:ext cx="1567837" cy="444500"/>
              </a:xfrm>
              <a:prstGeom prst="rect">
                <a:avLst/>
              </a:prstGeom>
            </p:spPr>
            <p:txBody>
              <a:bodyPr lIns="36545" tIns="36545" rIns="36545" bIns="36545" rtlCol="0" anchor="ctr"/>
              <a:lstStyle/>
              <a:p>
                <a:pPr algn="ctr">
                  <a:lnSpc>
                    <a:spcPts val="2659"/>
                  </a:lnSpc>
                  <a:spcBef>
                    <a:spcPct val="0"/>
                  </a:spcBef>
                </a:pPr>
                <a:r>
                  <a:rPr lang="en-US" sz="1899">
                    <a:solidFill>
                      <a:srgbClr val="FFFFFF"/>
                    </a:solidFill>
                    <a:latin typeface="Canva Sans Bold"/>
                  </a:rPr>
                  <a:t>  </a:t>
                </a:r>
                <a:r>
                  <a:rPr lang="en-US" sz="1899">
                    <a:solidFill>
                      <a:srgbClr val="000000"/>
                    </a:solidFill>
                    <a:latin typeface="Canva Sans Bold"/>
                  </a:rPr>
                  <a:t>       Apple mapkit</a:t>
                </a:r>
              </a:p>
            </p:txBody>
          </p:sp>
        </p:grpSp>
        <p:grpSp>
          <p:nvGrpSpPr>
            <p:cNvPr id="68" name="Group 68"/>
            <p:cNvGrpSpPr/>
            <p:nvPr/>
          </p:nvGrpSpPr>
          <p:grpSpPr>
            <a:xfrm>
              <a:off x="0" y="0"/>
              <a:ext cx="2159540" cy="1480068"/>
              <a:chOff x="0" y="0"/>
              <a:chExt cx="592971" cy="406400"/>
            </a:xfrm>
          </p:grpSpPr>
          <p:sp>
            <p:nvSpPr>
              <p:cNvPr id="69" name="Freeform 69"/>
              <p:cNvSpPr/>
              <p:nvPr/>
            </p:nvSpPr>
            <p:spPr>
              <a:xfrm>
                <a:off x="0" y="0"/>
                <a:ext cx="592971" cy="406400"/>
              </a:xfrm>
              <a:custGeom>
                <a:avLst/>
                <a:gdLst/>
                <a:ahLst/>
                <a:cxnLst/>
                <a:rect l="l" t="t" r="r" b="b"/>
                <a:pathLst>
                  <a:path w="592971" h="406400">
                    <a:moveTo>
                      <a:pt x="296485" y="0"/>
                    </a:moveTo>
                    <a:cubicBezTo>
                      <a:pt x="132741" y="0"/>
                      <a:pt x="0" y="90976"/>
                      <a:pt x="0" y="203200"/>
                    </a:cubicBezTo>
                    <a:cubicBezTo>
                      <a:pt x="0" y="315424"/>
                      <a:pt x="132741" y="406400"/>
                      <a:pt x="296485" y="406400"/>
                    </a:cubicBezTo>
                    <a:cubicBezTo>
                      <a:pt x="460230" y="406400"/>
                      <a:pt x="592971" y="315424"/>
                      <a:pt x="592971" y="203200"/>
                    </a:cubicBezTo>
                    <a:cubicBezTo>
                      <a:pt x="592971" y="90976"/>
                      <a:pt x="460230" y="0"/>
                      <a:pt x="296485" y="0"/>
                    </a:cubicBezTo>
                    <a:close/>
                  </a:path>
                </a:pathLst>
              </a:custGeom>
              <a:solidFill>
                <a:srgbClr val="FFFFFF"/>
              </a:solidFill>
            </p:spPr>
          </p:sp>
          <p:sp>
            <p:nvSpPr>
              <p:cNvPr id="70" name="TextBox 70"/>
              <p:cNvSpPr txBox="1"/>
              <p:nvPr/>
            </p:nvSpPr>
            <p:spPr>
              <a:xfrm>
                <a:off x="55591" y="0"/>
                <a:ext cx="481789" cy="368300"/>
              </a:xfrm>
              <a:prstGeom prst="rect">
                <a:avLst/>
              </a:prstGeom>
            </p:spPr>
            <p:txBody>
              <a:bodyPr lIns="36545" tIns="36545" rIns="36545" bIns="36545" rtlCol="0" anchor="ctr"/>
              <a:lstStyle/>
              <a:p>
                <a:pPr algn="ctr">
                  <a:lnSpc>
                    <a:spcPts val="2659"/>
                  </a:lnSpc>
                </a:pPr>
                <a:endParaRPr/>
              </a:p>
            </p:txBody>
          </p:sp>
        </p:grpSp>
        <p:sp>
          <p:nvSpPr>
            <p:cNvPr id="71" name="Freeform 71"/>
            <p:cNvSpPr/>
            <p:nvPr/>
          </p:nvSpPr>
          <p:spPr>
            <a:xfrm>
              <a:off x="368320" y="422759"/>
              <a:ext cx="1142729" cy="634551"/>
            </a:xfrm>
            <a:custGeom>
              <a:avLst/>
              <a:gdLst/>
              <a:ahLst/>
              <a:cxnLst/>
              <a:rect l="l" t="t" r="r" b="b"/>
              <a:pathLst>
                <a:path w="1142729" h="634551">
                  <a:moveTo>
                    <a:pt x="0" y="0"/>
                  </a:moveTo>
                  <a:lnTo>
                    <a:pt x="1142729" y="0"/>
                  </a:lnTo>
                  <a:lnTo>
                    <a:pt x="1142729" y="634551"/>
                  </a:lnTo>
                  <a:lnTo>
                    <a:pt x="0" y="634551"/>
                  </a:lnTo>
                  <a:lnTo>
                    <a:pt x="0" y="0"/>
                  </a:lnTo>
                  <a:close/>
                </a:path>
              </a:pathLst>
            </a:custGeom>
            <a:blipFill>
              <a:blip r:embed="rId10"/>
              <a:stretch>
                <a:fillRect t="-110050" b="-110050"/>
              </a:stretch>
            </a:blipFill>
          </p:spPr>
        </p:sp>
      </p:grpSp>
      <p:grpSp>
        <p:nvGrpSpPr>
          <p:cNvPr id="72" name="Group 72"/>
          <p:cNvGrpSpPr/>
          <p:nvPr/>
        </p:nvGrpSpPr>
        <p:grpSpPr>
          <a:xfrm>
            <a:off x="4870465" y="1616077"/>
            <a:ext cx="3666115" cy="1110051"/>
            <a:chOff x="0" y="0"/>
            <a:chExt cx="4888154" cy="1480068"/>
          </a:xfrm>
        </p:grpSpPr>
        <p:grpSp>
          <p:nvGrpSpPr>
            <p:cNvPr id="73" name="Group 73"/>
            <p:cNvGrpSpPr/>
            <p:nvPr/>
          </p:nvGrpSpPr>
          <p:grpSpPr>
            <a:xfrm>
              <a:off x="0" y="0"/>
              <a:ext cx="4888154" cy="1480068"/>
              <a:chOff x="0" y="0"/>
              <a:chExt cx="1342199" cy="406400"/>
            </a:xfrm>
          </p:grpSpPr>
          <p:sp>
            <p:nvSpPr>
              <p:cNvPr id="74" name="Freeform 74"/>
              <p:cNvSpPr/>
              <p:nvPr/>
            </p:nvSpPr>
            <p:spPr>
              <a:xfrm>
                <a:off x="0" y="0"/>
                <a:ext cx="1342199" cy="406400"/>
              </a:xfrm>
              <a:custGeom>
                <a:avLst/>
                <a:gdLst/>
                <a:ahLst/>
                <a:cxnLst/>
                <a:rect l="l" t="t" r="r" b="b"/>
                <a:pathLst>
                  <a:path w="1342199" h="406400">
                    <a:moveTo>
                      <a:pt x="1138999" y="0"/>
                    </a:moveTo>
                    <a:cubicBezTo>
                      <a:pt x="1251223" y="0"/>
                      <a:pt x="1342199" y="90976"/>
                      <a:pt x="1342199" y="203200"/>
                    </a:cubicBezTo>
                    <a:cubicBezTo>
                      <a:pt x="1342199" y="315424"/>
                      <a:pt x="1251223" y="406400"/>
                      <a:pt x="1138999"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75" name="TextBox 75"/>
              <p:cNvSpPr txBox="1"/>
              <p:nvPr/>
            </p:nvSpPr>
            <p:spPr>
              <a:xfrm>
                <a:off x="0" y="-38100"/>
                <a:ext cx="1342199" cy="444500"/>
              </a:xfrm>
              <a:prstGeom prst="rect">
                <a:avLst/>
              </a:prstGeom>
            </p:spPr>
            <p:txBody>
              <a:bodyPr lIns="36545" tIns="36545" rIns="36545" bIns="36545" rtlCol="0" anchor="ctr"/>
              <a:lstStyle/>
              <a:p>
                <a:pPr algn="ctr">
                  <a:lnSpc>
                    <a:spcPts val="2659"/>
                  </a:lnSpc>
                  <a:spcBef>
                    <a:spcPct val="0"/>
                  </a:spcBef>
                </a:pPr>
                <a:r>
                  <a:rPr lang="en-US" sz="1899">
                    <a:solidFill>
                      <a:srgbClr val="FFFFFF"/>
                    </a:solidFill>
                    <a:latin typeface="Canva Sans Bold"/>
                  </a:rPr>
                  <a:t>  </a:t>
                </a:r>
                <a:r>
                  <a:rPr lang="en-US" sz="1899">
                    <a:solidFill>
                      <a:srgbClr val="000000"/>
                    </a:solidFill>
                    <a:latin typeface="Canva Sans Bold"/>
                  </a:rPr>
                  <a:t>       Apple icloud</a:t>
                </a:r>
              </a:p>
            </p:txBody>
          </p:sp>
        </p:grpSp>
        <p:grpSp>
          <p:nvGrpSpPr>
            <p:cNvPr id="76" name="Group 76"/>
            <p:cNvGrpSpPr/>
            <p:nvPr/>
          </p:nvGrpSpPr>
          <p:grpSpPr>
            <a:xfrm>
              <a:off x="0" y="0"/>
              <a:ext cx="1584992" cy="1480068"/>
              <a:chOff x="0" y="0"/>
              <a:chExt cx="435210" cy="406400"/>
            </a:xfrm>
          </p:grpSpPr>
          <p:sp>
            <p:nvSpPr>
              <p:cNvPr id="77" name="Freeform 77"/>
              <p:cNvSpPr/>
              <p:nvPr/>
            </p:nvSpPr>
            <p:spPr>
              <a:xfrm>
                <a:off x="0" y="0"/>
                <a:ext cx="435210" cy="406400"/>
              </a:xfrm>
              <a:custGeom>
                <a:avLst/>
                <a:gdLst/>
                <a:ahLst/>
                <a:cxnLst/>
                <a:rect l="l" t="t" r="r" b="b"/>
                <a:pathLst>
                  <a:path w="435210" h="406400">
                    <a:moveTo>
                      <a:pt x="217605" y="0"/>
                    </a:moveTo>
                    <a:cubicBezTo>
                      <a:pt x="97425" y="0"/>
                      <a:pt x="0" y="90976"/>
                      <a:pt x="0" y="203200"/>
                    </a:cubicBezTo>
                    <a:cubicBezTo>
                      <a:pt x="0" y="315424"/>
                      <a:pt x="97425" y="406400"/>
                      <a:pt x="217605" y="406400"/>
                    </a:cubicBezTo>
                    <a:cubicBezTo>
                      <a:pt x="337785" y="406400"/>
                      <a:pt x="435210" y="315424"/>
                      <a:pt x="435210" y="203200"/>
                    </a:cubicBezTo>
                    <a:cubicBezTo>
                      <a:pt x="435210" y="90976"/>
                      <a:pt x="337785" y="0"/>
                      <a:pt x="217605" y="0"/>
                    </a:cubicBezTo>
                    <a:close/>
                  </a:path>
                </a:pathLst>
              </a:custGeom>
              <a:solidFill>
                <a:srgbClr val="FFFFFF"/>
              </a:solidFill>
            </p:spPr>
          </p:sp>
          <p:sp>
            <p:nvSpPr>
              <p:cNvPr id="78" name="TextBox 78"/>
              <p:cNvSpPr txBox="1"/>
              <p:nvPr/>
            </p:nvSpPr>
            <p:spPr>
              <a:xfrm>
                <a:off x="40801" y="0"/>
                <a:ext cx="353608" cy="368300"/>
              </a:xfrm>
              <a:prstGeom prst="rect">
                <a:avLst/>
              </a:prstGeom>
            </p:spPr>
            <p:txBody>
              <a:bodyPr lIns="36545" tIns="36545" rIns="36545" bIns="36545" rtlCol="0" anchor="ctr"/>
              <a:lstStyle/>
              <a:p>
                <a:pPr algn="ctr">
                  <a:lnSpc>
                    <a:spcPts val="2659"/>
                  </a:lnSpc>
                </a:pPr>
                <a:endParaRPr/>
              </a:p>
            </p:txBody>
          </p:sp>
        </p:grpSp>
        <p:sp>
          <p:nvSpPr>
            <p:cNvPr id="79" name="Freeform 79"/>
            <p:cNvSpPr/>
            <p:nvPr/>
          </p:nvSpPr>
          <p:spPr>
            <a:xfrm>
              <a:off x="442263" y="499878"/>
              <a:ext cx="1142729" cy="634551"/>
            </a:xfrm>
            <a:custGeom>
              <a:avLst/>
              <a:gdLst/>
              <a:ahLst/>
              <a:cxnLst/>
              <a:rect l="l" t="t" r="r" b="b"/>
              <a:pathLst>
                <a:path w="1142729" h="634551">
                  <a:moveTo>
                    <a:pt x="0" y="0"/>
                  </a:moveTo>
                  <a:lnTo>
                    <a:pt x="1142729" y="0"/>
                  </a:lnTo>
                  <a:lnTo>
                    <a:pt x="1142729" y="634550"/>
                  </a:lnTo>
                  <a:lnTo>
                    <a:pt x="0" y="634550"/>
                  </a:lnTo>
                  <a:lnTo>
                    <a:pt x="0" y="0"/>
                  </a:lnTo>
                  <a:close/>
                </a:path>
              </a:pathLst>
            </a:custGeom>
            <a:blipFill>
              <a:blip r:embed="rId10"/>
              <a:stretch>
                <a:fillRect t="-110050" b="-110050"/>
              </a:stretch>
            </a:blipFill>
          </p:spPr>
        </p:sp>
      </p:grpSp>
      <p:grpSp>
        <p:nvGrpSpPr>
          <p:cNvPr id="80" name="Group 80"/>
          <p:cNvGrpSpPr/>
          <p:nvPr/>
        </p:nvGrpSpPr>
        <p:grpSpPr>
          <a:xfrm>
            <a:off x="174227" y="4670766"/>
            <a:ext cx="3935750" cy="1110051"/>
            <a:chOff x="0" y="0"/>
            <a:chExt cx="5247667" cy="1480068"/>
          </a:xfrm>
        </p:grpSpPr>
        <p:grpSp>
          <p:nvGrpSpPr>
            <p:cNvPr id="81" name="Group 81"/>
            <p:cNvGrpSpPr/>
            <p:nvPr/>
          </p:nvGrpSpPr>
          <p:grpSpPr>
            <a:xfrm>
              <a:off x="0" y="0"/>
              <a:ext cx="5247667" cy="1480068"/>
              <a:chOff x="0" y="0"/>
              <a:chExt cx="1440914" cy="406400"/>
            </a:xfrm>
          </p:grpSpPr>
          <p:sp>
            <p:nvSpPr>
              <p:cNvPr id="82" name="Freeform 82"/>
              <p:cNvSpPr/>
              <p:nvPr/>
            </p:nvSpPr>
            <p:spPr>
              <a:xfrm>
                <a:off x="0" y="0"/>
                <a:ext cx="1440914" cy="406400"/>
              </a:xfrm>
              <a:custGeom>
                <a:avLst/>
                <a:gdLst/>
                <a:ahLst/>
                <a:cxnLst/>
                <a:rect l="l" t="t" r="r" b="b"/>
                <a:pathLst>
                  <a:path w="1440914" h="406400">
                    <a:moveTo>
                      <a:pt x="1237714" y="0"/>
                    </a:moveTo>
                    <a:cubicBezTo>
                      <a:pt x="1349939" y="0"/>
                      <a:pt x="1440914" y="90976"/>
                      <a:pt x="1440914" y="203200"/>
                    </a:cubicBezTo>
                    <a:cubicBezTo>
                      <a:pt x="1440914" y="315424"/>
                      <a:pt x="1349939" y="406400"/>
                      <a:pt x="123771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83" name="TextBox 83"/>
              <p:cNvSpPr txBox="1"/>
              <p:nvPr/>
            </p:nvSpPr>
            <p:spPr>
              <a:xfrm>
                <a:off x="0" y="-38100"/>
                <a:ext cx="1440914" cy="444500"/>
              </a:xfrm>
              <a:prstGeom prst="rect">
                <a:avLst/>
              </a:prstGeom>
            </p:spPr>
            <p:txBody>
              <a:bodyPr lIns="36545" tIns="36545" rIns="36545" bIns="36545" rtlCol="0" anchor="ctr"/>
              <a:lstStyle/>
              <a:p>
                <a:pPr algn="ctr">
                  <a:lnSpc>
                    <a:spcPts val="2659"/>
                  </a:lnSpc>
                  <a:spcBef>
                    <a:spcPct val="0"/>
                  </a:spcBef>
                </a:pPr>
                <a:r>
                  <a:rPr lang="en-US" sz="1899">
                    <a:solidFill>
                      <a:srgbClr val="FFFFFF"/>
                    </a:solidFill>
                    <a:latin typeface="Canva Sans Bold"/>
                  </a:rPr>
                  <a:t>  </a:t>
                </a:r>
                <a:r>
                  <a:rPr lang="en-US" sz="1899">
                    <a:solidFill>
                      <a:srgbClr val="000000"/>
                    </a:solidFill>
                    <a:latin typeface="Canva Sans Bold"/>
                  </a:rPr>
                  <a:t>       HSTS</a:t>
                </a:r>
              </a:p>
            </p:txBody>
          </p:sp>
        </p:grpSp>
        <p:grpSp>
          <p:nvGrpSpPr>
            <p:cNvPr id="84" name="Group 84"/>
            <p:cNvGrpSpPr/>
            <p:nvPr/>
          </p:nvGrpSpPr>
          <p:grpSpPr>
            <a:xfrm>
              <a:off x="0" y="0"/>
              <a:ext cx="1984716" cy="1480068"/>
              <a:chOff x="0" y="0"/>
              <a:chExt cx="544967" cy="406400"/>
            </a:xfrm>
          </p:grpSpPr>
          <p:sp>
            <p:nvSpPr>
              <p:cNvPr id="85" name="Freeform 85"/>
              <p:cNvSpPr/>
              <p:nvPr/>
            </p:nvSpPr>
            <p:spPr>
              <a:xfrm>
                <a:off x="0" y="0"/>
                <a:ext cx="544967" cy="406400"/>
              </a:xfrm>
              <a:custGeom>
                <a:avLst/>
                <a:gdLst/>
                <a:ahLst/>
                <a:cxnLst/>
                <a:rect l="l" t="t" r="r" b="b"/>
                <a:pathLst>
                  <a:path w="544967" h="406400">
                    <a:moveTo>
                      <a:pt x="272484" y="0"/>
                    </a:moveTo>
                    <a:cubicBezTo>
                      <a:pt x="121995" y="0"/>
                      <a:pt x="0" y="90976"/>
                      <a:pt x="0" y="203200"/>
                    </a:cubicBezTo>
                    <a:cubicBezTo>
                      <a:pt x="0" y="315424"/>
                      <a:pt x="121995" y="406400"/>
                      <a:pt x="272484" y="406400"/>
                    </a:cubicBezTo>
                    <a:cubicBezTo>
                      <a:pt x="422972" y="406400"/>
                      <a:pt x="544967" y="315424"/>
                      <a:pt x="544967" y="203200"/>
                    </a:cubicBezTo>
                    <a:cubicBezTo>
                      <a:pt x="544967" y="90976"/>
                      <a:pt x="422972" y="0"/>
                      <a:pt x="272484" y="0"/>
                    </a:cubicBezTo>
                    <a:close/>
                  </a:path>
                </a:pathLst>
              </a:custGeom>
              <a:solidFill>
                <a:srgbClr val="FFFFFF"/>
              </a:solidFill>
            </p:spPr>
          </p:sp>
          <p:sp>
            <p:nvSpPr>
              <p:cNvPr id="86" name="TextBox 86"/>
              <p:cNvSpPr txBox="1"/>
              <p:nvPr/>
            </p:nvSpPr>
            <p:spPr>
              <a:xfrm>
                <a:off x="51091" y="0"/>
                <a:ext cx="442786" cy="368300"/>
              </a:xfrm>
              <a:prstGeom prst="rect">
                <a:avLst/>
              </a:prstGeom>
            </p:spPr>
            <p:txBody>
              <a:bodyPr lIns="36545" tIns="36545" rIns="36545" bIns="36545" rtlCol="0" anchor="ctr"/>
              <a:lstStyle/>
              <a:p>
                <a:pPr algn="ctr">
                  <a:lnSpc>
                    <a:spcPts val="2659"/>
                  </a:lnSpc>
                </a:pPr>
                <a:endParaRPr/>
              </a:p>
            </p:txBody>
          </p:sp>
        </p:grpSp>
        <p:sp>
          <p:nvSpPr>
            <p:cNvPr id="87" name="Freeform 87"/>
            <p:cNvSpPr/>
            <p:nvPr/>
          </p:nvSpPr>
          <p:spPr>
            <a:xfrm>
              <a:off x="742807" y="224537"/>
              <a:ext cx="1198789" cy="1030994"/>
            </a:xfrm>
            <a:custGeom>
              <a:avLst/>
              <a:gdLst/>
              <a:ahLst/>
              <a:cxnLst/>
              <a:rect l="l" t="t" r="r" b="b"/>
              <a:pathLst>
                <a:path w="1198789" h="1030994">
                  <a:moveTo>
                    <a:pt x="0" y="0"/>
                  </a:moveTo>
                  <a:lnTo>
                    <a:pt x="1198788" y="0"/>
                  </a:lnTo>
                  <a:lnTo>
                    <a:pt x="1198788" y="1030994"/>
                  </a:lnTo>
                  <a:lnTo>
                    <a:pt x="0" y="1030994"/>
                  </a:lnTo>
                  <a:lnTo>
                    <a:pt x="0" y="0"/>
                  </a:lnTo>
                  <a:close/>
                </a:path>
              </a:pathLst>
            </a:custGeom>
            <a:blipFill>
              <a:blip r:embed="rId11"/>
              <a:stretch>
                <a:fillRect t="-12609" b="-12609"/>
              </a:stretch>
            </a:blipFill>
          </p:spPr>
        </p:sp>
      </p:grpSp>
      <p:sp>
        <p:nvSpPr>
          <p:cNvPr id="88" name="TextBox 88"/>
          <p:cNvSpPr txBox="1"/>
          <p:nvPr/>
        </p:nvSpPr>
        <p:spPr>
          <a:xfrm>
            <a:off x="1105791" y="552237"/>
            <a:ext cx="2249158" cy="512990"/>
          </a:xfrm>
          <a:prstGeom prst="rect">
            <a:avLst/>
          </a:prstGeom>
        </p:spPr>
        <p:txBody>
          <a:bodyPr lIns="0" tIns="0" rIns="0" bIns="0" rtlCol="0" anchor="t">
            <a:spAutoFit/>
          </a:bodyPr>
          <a:lstStyle/>
          <a:p>
            <a:pPr algn="ctr">
              <a:lnSpc>
                <a:spcPts val="4270"/>
              </a:lnSpc>
            </a:pPr>
            <a:r>
              <a:rPr lang="en-US" sz="3050">
                <a:solidFill>
                  <a:srgbClr val="FFFFFF"/>
                </a:solidFill>
                <a:latin typeface="Canva Sans Bold"/>
              </a:rPr>
              <a:t>Ecommerce</a:t>
            </a:r>
          </a:p>
        </p:txBody>
      </p:sp>
      <p:sp>
        <p:nvSpPr>
          <p:cNvPr id="89" name="TextBox 89"/>
          <p:cNvSpPr txBox="1"/>
          <p:nvPr/>
        </p:nvSpPr>
        <p:spPr>
          <a:xfrm>
            <a:off x="5591843" y="575661"/>
            <a:ext cx="1951957" cy="512990"/>
          </a:xfrm>
          <a:prstGeom prst="rect">
            <a:avLst/>
          </a:prstGeom>
        </p:spPr>
        <p:txBody>
          <a:bodyPr wrap="square" lIns="0" tIns="0" rIns="0" bIns="0" rtlCol="0" anchor="t">
            <a:spAutoFit/>
          </a:bodyPr>
          <a:lstStyle/>
          <a:p>
            <a:pPr algn="ctr">
              <a:lnSpc>
                <a:spcPts val="4270"/>
              </a:lnSpc>
            </a:pPr>
            <a:r>
              <a:rPr lang="en-US" sz="3050">
                <a:solidFill>
                  <a:srgbClr val="FFFFFF"/>
                </a:solidFill>
                <a:latin typeface="Canva Sans Bold"/>
              </a:rPr>
              <a:t>Webmail</a:t>
            </a:r>
          </a:p>
        </p:txBody>
      </p:sp>
      <p:sp>
        <p:nvSpPr>
          <p:cNvPr id="90" name="TextBox 90"/>
          <p:cNvSpPr txBox="1"/>
          <p:nvPr/>
        </p:nvSpPr>
        <p:spPr>
          <a:xfrm>
            <a:off x="10249076" y="720206"/>
            <a:ext cx="1409524" cy="512990"/>
          </a:xfrm>
          <a:prstGeom prst="rect">
            <a:avLst/>
          </a:prstGeom>
        </p:spPr>
        <p:txBody>
          <a:bodyPr wrap="square" lIns="0" tIns="0" rIns="0" bIns="0" rtlCol="0" anchor="t">
            <a:spAutoFit/>
          </a:bodyPr>
          <a:lstStyle/>
          <a:p>
            <a:pPr algn="ctr">
              <a:lnSpc>
                <a:spcPts val="4270"/>
              </a:lnSpc>
            </a:pPr>
            <a:r>
              <a:rPr lang="en-US" sz="3050" dirty="0">
                <a:solidFill>
                  <a:srgbClr val="FFFFFF"/>
                </a:solidFill>
                <a:latin typeface="Canva Sans Bold"/>
              </a:rPr>
              <a:t>Maps</a:t>
            </a:r>
          </a:p>
        </p:txBody>
      </p:sp>
      <p:sp>
        <p:nvSpPr>
          <p:cNvPr id="91" name="TextBox 91"/>
          <p:cNvSpPr txBox="1"/>
          <p:nvPr/>
        </p:nvSpPr>
        <p:spPr>
          <a:xfrm>
            <a:off x="4147613" y="6715138"/>
            <a:ext cx="4621751" cy="518578"/>
          </a:xfrm>
          <a:prstGeom prst="rect">
            <a:avLst/>
          </a:prstGeom>
        </p:spPr>
        <p:txBody>
          <a:bodyPr lIns="0" tIns="0" rIns="0" bIns="0" rtlCol="0" anchor="t">
            <a:spAutoFit/>
          </a:bodyPr>
          <a:lstStyle/>
          <a:p>
            <a:pPr algn="ctr">
              <a:lnSpc>
                <a:spcPts val="4242"/>
              </a:lnSpc>
            </a:pPr>
            <a:r>
              <a:rPr lang="en-US" sz="3030" dirty="0" err="1">
                <a:solidFill>
                  <a:srgbClr val="FFFFFF"/>
                </a:solidFill>
                <a:latin typeface="Canva Sans Bold"/>
              </a:rPr>
              <a:t>Javascript</a:t>
            </a:r>
            <a:r>
              <a:rPr lang="en-US" sz="3030" dirty="0">
                <a:solidFill>
                  <a:srgbClr val="FFFFFF"/>
                </a:solidFill>
                <a:latin typeface="Canva Sans Bold"/>
              </a:rPr>
              <a:t> frameworks</a:t>
            </a:r>
          </a:p>
        </p:txBody>
      </p:sp>
      <p:sp>
        <p:nvSpPr>
          <p:cNvPr id="92" name="TextBox 92"/>
          <p:cNvSpPr txBox="1"/>
          <p:nvPr/>
        </p:nvSpPr>
        <p:spPr>
          <a:xfrm>
            <a:off x="1170795" y="3619902"/>
            <a:ext cx="1942613" cy="512990"/>
          </a:xfrm>
          <a:prstGeom prst="rect">
            <a:avLst/>
          </a:prstGeom>
        </p:spPr>
        <p:txBody>
          <a:bodyPr wrap="square" lIns="0" tIns="0" rIns="0" bIns="0" rtlCol="0" anchor="t">
            <a:spAutoFit/>
          </a:bodyPr>
          <a:lstStyle/>
          <a:p>
            <a:pPr algn="ctr">
              <a:lnSpc>
                <a:spcPts val="4270"/>
              </a:lnSpc>
            </a:pPr>
            <a:r>
              <a:rPr lang="en-US" sz="3050" dirty="0">
                <a:solidFill>
                  <a:srgbClr val="FFFFFF"/>
                </a:solidFill>
                <a:latin typeface="Canva Sans Bold"/>
              </a:rPr>
              <a:t>Security</a:t>
            </a:r>
          </a:p>
        </p:txBody>
      </p:sp>
      <p:sp>
        <p:nvSpPr>
          <p:cNvPr id="93" name="TextBox 93"/>
          <p:cNvSpPr txBox="1"/>
          <p:nvPr/>
        </p:nvSpPr>
        <p:spPr>
          <a:xfrm>
            <a:off x="5288223" y="3651232"/>
            <a:ext cx="3131122" cy="512990"/>
          </a:xfrm>
          <a:prstGeom prst="rect">
            <a:avLst/>
          </a:prstGeom>
        </p:spPr>
        <p:txBody>
          <a:bodyPr wrap="square" lIns="0" tIns="0" rIns="0" bIns="0" rtlCol="0" anchor="t">
            <a:spAutoFit/>
          </a:bodyPr>
          <a:lstStyle/>
          <a:p>
            <a:pPr algn="ctr">
              <a:lnSpc>
                <a:spcPts val="4270"/>
              </a:lnSpc>
            </a:pPr>
            <a:r>
              <a:rPr lang="en-US" sz="3050" dirty="0" err="1">
                <a:solidFill>
                  <a:srgbClr val="FFFFFF"/>
                </a:solidFill>
                <a:latin typeface="Canva Sans Bold"/>
              </a:rPr>
              <a:t>Personalisation</a:t>
            </a:r>
            <a:endParaRPr lang="en-US" sz="3050" dirty="0">
              <a:solidFill>
                <a:srgbClr val="FFFFFF"/>
              </a:solidFill>
              <a:latin typeface="Canva Sans Bold"/>
            </a:endParaRPr>
          </a:p>
        </p:txBody>
      </p:sp>
      <p:sp>
        <p:nvSpPr>
          <p:cNvPr id="94" name="TextBox 94"/>
          <p:cNvSpPr txBox="1"/>
          <p:nvPr/>
        </p:nvSpPr>
        <p:spPr>
          <a:xfrm>
            <a:off x="10294266" y="6688584"/>
            <a:ext cx="4027090" cy="512990"/>
          </a:xfrm>
          <a:prstGeom prst="rect">
            <a:avLst/>
          </a:prstGeom>
        </p:spPr>
        <p:txBody>
          <a:bodyPr wrap="square" lIns="0" tIns="0" rIns="0" bIns="0" rtlCol="0" anchor="t">
            <a:spAutoFit/>
          </a:bodyPr>
          <a:lstStyle/>
          <a:p>
            <a:pPr algn="ctr">
              <a:lnSpc>
                <a:spcPts val="4270"/>
              </a:lnSpc>
            </a:pPr>
            <a:r>
              <a:rPr lang="en-US" sz="3050" dirty="0">
                <a:solidFill>
                  <a:srgbClr val="FFFFFF"/>
                </a:solidFill>
                <a:latin typeface="Canva Sans Bold"/>
              </a:rPr>
              <a:t>JavaScript libraries</a:t>
            </a:r>
          </a:p>
        </p:txBody>
      </p:sp>
      <p:sp>
        <p:nvSpPr>
          <p:cNvPr id="95" name="TextBox 95"/>
          <p:cNvSpPr txBox="1"/>
          <p:nvPr/>
        </p:nvSpPr>
        <p:spPr>
          <a:xfrm>
            <a:off x="14939372" y="3688822"/>
            <a:ext cx="2177833" cy="512990"/>
          </a:xfrm>
          <a:prstGeom prst="rect">
            <a:avLst/>
          </a:prstGeom>
        </p:spPr>
        <p:txBody>
          <a:bodyPr wrap="square" lIns="0" tIns="0" rIns="0" bIns="0" rtlCol="0" anchor="t">
            <a:spAutoFit/>
          </a:bodyPr>
          <a:lstStyle/>
          <a:p>
            <a:pPr algn="ctr">
              <a:lnSpc>
                <a:spcPts val="4270"/>
              </a:lnSpc>
            </a:pPr>
            <a:r>
              <a:rPr lang="en-US" sz="3050" dirty="0">
                <a:solidFill>
                  <a:srgbClr val="FFFFFF"/>
                </a:solidFill>
                <a:latin typeface="Canva Sans Bold"/>
              </a:rPr>
              <a:t>Analytics</a:t>
            </a:r>
          </a:p>
        </p:txBody>
      </p:sp>
      <p:sp>
        <p:nvSpPr>
          <p:cNvPr id="96" name="TextBox 96"/>
          <p:cNvSpPr txBox="1"/>
          <p:nvPr/>
        </p:nvSpPr>
        <p:spPr>
          <a:xfrm>
            <a:off x="10220428" y="3620334"/>
            <a:ext cx="2876344" cy="512990"/>
          </a:xfrm>
          <a:prstGeom prst="rect">
            <a:avLst/>
          </a:prstGeom>
        </p:spPr>
        <p:txBody>
          <a:bodyPr wrap="square" lIns="0" tIns="0" rIns="0" bIns="0" rtlCol="0" anchor="t">
            <a:spAutoFit/>
          </a:bodyPr>
          <a:lstStyle/>
          <a:p>
            <a:pPr algn="ctr">
              <a:lnSpc>
                <a:spcPts val="4270"/>
              </a:lnSpc>
            </a:pPr>
            <a:r>
              <a:rPr lang="en-US" sz="3050" dirty="0">
                <a:solidFill>
                  <a:srgbClr val="FFFFFF"/>
                </a:solidFill>
                <a:latin typeface="Canva Sans Bold"/>
              </a:rPr>
              <a:t>A/B Testing</a:t>
            </a:r>
          </a:p>
        </p:txBody>
      </p:sp>
      <p:grpSp>
        <p:nvGrpSpPr>
          <p:cNvPr id="97" name="Group 97"/>
          <p:cNvGrpSpPr/>
          <p:nvPr/>
        </p:nvGrpSpPr>
        <p:grpSpPr>
          <a:xfrm>
            <a:off x="9843904" y="4556354"/>
            <a:ext cx="3871359" cy="1110051"/>
            <a:chOff x="0" y="0"/>
            <a:chExt cx="5161811" cy="1480068"/>
          </a:xfrm>
        </p:grpSpPr>
        <p:grpSp>
          <p:nvGrpSpPr>
            <p:cNvPr id="98" name="Group 98"/>
            <p:cNvGrpSpPr/>
            <p:nvPr/>
          </p:nvGrpSpPr>
          <p:grpSpPr>
            <a:xfrm>
              <a:off x="377198" y="0"/>
              <a:ext cx="4784614" cy="1480068"/>
              <a:chOff x="0" y="0"/>
              <a:chExt cx="1313768" cy="406400"/>
            </a:xfrm>
          </p:grpSpPr>
          <p:sp>
            <p:nvSpPr>
              <p:cNvPr id="99" name="Freeform 99"/>
              <p:cNvSpPr/>
              <p:nvPr/>
            </p:nvSpPr>
            <p:spPr>
              <a:xfrm>
                <a:off x="0" y="0"/>
                <a:ext cx="1313768" cy="406400"/>
              </a:xfrm>
              <a:custGeom>
                <a:avLst/>
                <a:gdLst/>
                <a:ahLst/>
                <a:cxnLst/>
                <a:rect l="l" t="t" r="r" b="b"/>
                <a:pathLst>
                  <a:path w="1313768" h="406400">
                    <a:moveTo>
                      <a:pt x="1110568" y="0"/>
                    </a:moveTo>
                    <a:cubicBezTo>
                      <a:pt x="1222793" y="0"/>
                      <a:pt x="1313768" y="90976"/>
                      <a:pt x="1313768" y="203200"/>
                    </a:cubicBezTo>
                    <a:cubicBezTo>
                      <a:pt x="1313768" y="315424"/>
                      <a:pt x="1222793" y="406400"/>
                      <a:pt x="111056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00" name="TextBox 100"/>
              <p:cNvSpPr txBox="1"/>
              <p:nvPr/>
            </p:nvSpPr>
            <p:spPr>
              <a:xfrm>
                <a:off x="0" y="-38100"/>
                <a:ext cx="1313768" cy="444500"/>
              </a:xfrm>
              <a:prstGeom prst="rect">
                <a:avLst/>
              </a:prstGeom>
            </p:spPr>
            <p:txBody>
              <a:bodyPr lIns="36545" tIns="36545" rIns="36545" bIns="36545" rtlCol="0" anchor="ctr"/>
              <a:lstStyle/>
              <a:p>
                <a:pPr algn="ctr">
                  <a:lnSpc>
                    <a:spcPts val="2659"/>
                  </a:lnSpc>
                  <a:spcBef>
                    <a:spcPct val="0"/>
                  </a:spcBef>
                </a:pPr>
                <a:r>
                  <a:rPr lang="en-US" sz="1899">
                    <a:solidFill>
                      <a:srgbClr val="FFFFFF"/>
                    </a:solidFill>
                    <a:latin typeface="Canva Sans Bold"/>
                  </a:rPr>
                  <a:t>  </a:t>
                </a:r>
                <a:r>
                  <a:rPr lang="en-US" sz="1899">
                    <a:solidFill>
                      <a:srgbClr val="000000"/>
                    </a:solidFill>
                    <a:latin typeface="Canva Sans Bold"/>
                  </a:rPr>
                  <a:t>       Adobe target</a:t>
                </a:r>
              </a:p>
            </p:txBody>
          </p:sp>
        </p:grpSp>
        <p:grpSp>
          <p:nvGrpSpPr>
            <p:cNvPr id="101" name="Group 101"/>
            <p:cNvGrpSpPr/>
            <p:nvPr/>
          </p:nvGrpSpPr>
          <p:grpSpPr>
            <a:xfrm>
              <a:off x="0" y="0"/>
              <a:ext cx="1809585" cy="1480068"/>
              <a:chOff x="0" y="0"/>
              <a:chExt cx="496879" cy="406400"/>
            </a:xfrm>
          </p:grpSpPr>
          <p:sp>
            <p:nvSpPr>
              <p:cNvPr id="102" name="Freeform 102"/>
              <p:cNvSpPr/>
              <p:nvPr/>
            </p:nvSpPr>
            <p:spPr>
              <a:xfrm>
                <a:off x="0" y="0"/>
                <a:ext cx="496879" cy="406400"/>
              </a:xfrm>
              <a:custGeom>
                <a:avLst/>
                <a:gdLst/>
                <a:ahLst/>
                <a:cxnLst/>
                <a:rect l="l" t="t" r="r" b="b"/>
                <a:pathLst>
                  <a:path w="496879" h="406400">
                    <a:moveTo>
                      <a:pt x="248440" y="0"/>
                    </a:moveTo>
                    <a:cubicBezTo>
                      <a:pt x="111230" y="0"/>
                      <a:pt x="0" y="90976"/>
                      <a:pt x="0" y="203200"/>
                    </a:cubicBezTo>
                    <a:cubicBezTo>
                      <a:pt x="0" y="315424"/>
                      <a:pt x="111230" y="406400"/>
                      <a:pt x="248440" y="406400"/>
                    </a:cubicBezTo>
                    <a:cubicBezTo>
                      <a:pt x="385649" y="406400"/>
                      <a:pt x="496879" y="315424"/>
                      <a:pt x="496879" y="203200"/>
                    </a:cubicBezTo>
                    <a:cubicBezTo>
                      <a:pt x="496879" y="90976"/>
                      <a:pt x="385649" y="0"/>
                      <a:pt x="248440" y="0"/>
                    </a:cubicBezTo>
                    <a:close/>
                  </a:path>
                </a:pathLst>
              </a:custGeom>
              <a:solidFill>
                <a:srgbClr val="FFFFFF"/>
              </a:solidFill>
            </p:spPr>
          </p:sp>
          <p:sp>
            <p:nvSpPr>
              <p:cNvPr id="103" name="TextBox 103"/>
              <p:cNvSpPr txBox="1"/>
              <p:nvPr/>
            </p:nvSpPr>
            <p:spPr>
              <a:xfrm>
                <a:off x="46582" y="0"/>
                <a:ext cx="403714" cy="368300"/>
              </a:xfrm>
              <a:prstGeom prst="rect">
                <a:avLst/>
              </a:prstGeom>
            </p:spPr>
            <p:txBody>
              <a:bodyPr lIns="36545" tIns="36545" rIns="36545" bIns="36545" rtlCol="0" anchor="ctr"/>
              <a:lstStyle/>
              <a:p>
                <a:pPr algn="ctr">
                  <a:lnSpc>
                    <a:spcPts val="2659"/>
                  </a:lnSpc>
                </a:pPr>
                <a:endParaRPr/>
              </a:p>
            </p:txBody>
          </p:sp>
        </p:grpSp>
        <p:sp>
          <p:nvSpPr>
            <p:cNvPr id="104" name="Freeform 104"/>
            <p:cNvSpPr/>
            <p:nvPr/>
          </p:nvSpPr>
          <p:spPr>
            <a:xfrm>
              <a:off x="904792" y="434567"/>
              <a:ext cx="754395" cy="610934"/>
            </a:xfrm>
            <a:custGeom>
              <a:avLst/>
              <a:gdLst/>
              <a:ahLst/>
              <a:cxnLst/>
              <a:rect l="l" t="t" r="r" b="b"/>
              <a:pathLst>
                <a:path w="754395" h="610934">
                  <a:moveTo>
                    <a:pt x="0" y="0"/>
                  </a:moveTo>
                  <a:lnTo>
                    <a:pt x="754396" y="0"/>
                  </a:lnTo>
                  <a:lnTo>
                    <a:pt x="754396" y="610934"/>
                  </a:lnTo>
                  <a:lnTo>
                    <a:pt x="0" y="610934"/>
                  </a:lnTo>
                  <a:lnTo>
                    <a:pt x="0" y="0"/>
                  </a:lnTo>
                  <a:close/>
                </a:path>
              </a:pathLst>
            </a:custGeom>
            <a:blipFill>
              <a:blip r:embed="rId2"/>
              <a:stretch>
                <a:fillRect t="-7084" r="-21312" b="-58744"/>
              </a:stretch>
            </a:blipFill>
          </p:spPr>
        </p:sp>
      </p:grpSp>
      <p:sp>
        <p:nvSpPr>
          <p:cNvPr id="105" name="TextBox 105"/>
          <p:cNvSpPr txBox="1"/>
          <p:nvPr/>
        </p:nvSpPr>
        <p:spPr>
          <a:xfrm>
            <a:off x="14363876" y="845320"/>
            <a:ext cx="2965149" cy="514564"/>
          </a:xfrm>
          <a:prstGeom prst="rect">
            <a:avLst/>
          </a:prstGeom>
        </p:spPr>
        <p:txBody>
          <a:bodyPr wrap="square" lIns="0" tIns="0" rIns="0" bIns="0" rtlCol="0" anchor="t">
            <a:spAutoFit/>
          </a:bodyPr>
          <a:lstStyle/>
          <a:p>
            <a:pPr algn="ctr">
              <a:lnSpc>
                <a:spcPts val="4270"/>
              </a:lnSpc>
            </a:pPr>
            <a:r>
              <a:rPr lang="en-US" sz="3050" dirty="0">
                <a:solidFill>
                  <a:srgbClr val="FFFFFF"/>
                </a:solidFill>
                <a:latin typeface="Canva Sans Bold"/>
              </a:rPr>
              <a:t>Miscellaneous</a:t>
            </a:r>
            <a:endParaRPr lang="en-US" sz="3050" dirty="0">
              <a:solidFill>
                <a:srgbClr val="FFFFFF"/>
              </a:solidFill>
              <a:latin typeface="Canva Sans Bold"/>
              <a:hlinkClick r:id="rId12" tooltip="https://www.wappalyzer.com/technologies/miscellaneou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1509</Words>
  <Application>Microsoft Office PowerPoint</Application>
  <PresentationFormat>Custom</PresentationFormat>
  <Paragraphs>191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DM Sans Bold</vt:lpstr>
      <vt:lpstr>Arial</vt:lpstr>
      <vt:lpstr>Calibri</vt:lpstr>
      <vt:lpstr>Canva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Crafting Compelling Web Presences</dc:title>
  <dc:creator>Karthikeyan</dc:creator>
  <cp:lastModifiedBy>Karthikeyan B</cp:lastModifiedBy>
  <cp:revision>9</cp:revision>
  <dcterms:created xsi:type="dcterms:W3CDTF">2006-08-16T00:00:00Z</dcterms:created>
  <dcterms:modified xsi:type="dcterms:W3CDTF">2024-06-03T13:25:42Z</dcterms:modified>
  <dc:identifier>DAGGrI4f_NE</dc:identifier>
</cp:coreProperties>
</file>